
<file path=[Content_Types].xml><?xml version="1.0" encoding="utf-8"?>
<Types xmlns="http://schemas.openxmlformats.org/package/2006/content-types">
  <Default Extension="rels" ContentType="application/vnd.openxmlformats-package.relationships+xml"/>
  <Override PartName="/ppt/slides/slide14.xml" ContentType="application/vnd.openxmlformats-officedocument.presentationml.slide+xml"/>
  <Override PartName="/ppt/slideMasters/slideMaster2.xml" ContentType="application/vnd.openxmlformats-officedocument.presentationml.slideMaster+xml"/>
  <Override PartName="/ppt/notesSlides/notesSlide16.xml" ContentType="application/vnd.openxmlformats-officedocument.presentationml.notesSlide+xml"/>
  <Default Extension="xml" ContentType="application/xml"/>
  <Override PartName="/ppt/tableStyles.xml" ContentType="application/vnd.openxmlformats-officedocument.presentationml.tableStyles+xml"/>
  <Override PartName="/ppt/theme/theme7.xml" ContentType="application/vnd.openxmlformats-officedocument.theme+xml"/>
  <Override PartName="/ppt/notesSlides/notesSlide31.xml" ContentType="application/vnd.openxmlformats-officedocument.presentationml.notesSlide+xml"/>
  <Override PartName="/ppt/notesSlides/notesSlide1.xml" ContentType="application/vnd.openxmlformats-officedocument.presentationml.notesSlide+xml"/>
  <Override PartName="/ppt/slideLayouts/slideLayout16.xml" ContentType="application/vnd.openxmlformats-officedocument.presentationml.slideLayout+xml"/>
  <Override PartName="/ppt/slides/slide28.xml" ContentType="application/vnd.openxmlformats-officedocument.presentationml.slide+xml"/>
  <Override PartName="/ppt/slides/slide21.xml" ContentType="application/vnd.openxmlformats-officedocument.presentationml.slide+xml"/>
  <Override PartName="/ppt/notesSlides/notesSlide23.xml" ContentType="application/vnd.openxmlformats-officedocument.presentationml.notesSlide+xml"/>
  <Override PartName="/ppt/slides/slide5.xml" ContentType="application/vnd.openxmlformats-officedocument.presentationml.slide+xml"/>
  <Override PartName="/ppt/slideLayouts/slideLayout5.xml" ContentType="application/vnd.openxmlformats-officedocument.presentationml.slideLayout+xml"/>
  <Override PartName="/ppt/slides/slide30.xml" ContentType="application/vnd.openxmlformats-officedocument.presentationml.slide+xml"/>
  <Override PartName="/ppt/slideMasters/slideMaster8.xml" ContentType="application/vnd.openxmlformats-officedocument.presentationml.slideMaster+xml"/>
  <Override PartName="/ppt/notesSlides/notesSlide9.xml" ContentType="application/vnd.openxmlformats-officedocument.presentationml.notesSlide+xml"/>
  <Override PartName="/ppt/slides/slide13.xml" ContentType="application/vnd.openxmlformats-officedocument.presentationml.slide+xml"/>
  <Override PartName="/ppt/slideMasters/slideMaster1.xml" ContentType="application/vnd.openxmlformats-officedocument.presentationml.slideMaster+xml"/>
  <Override PartName="/ppt/notesSlides/notesSlide15.xml" ContentType="application/vnd.openxmlformats-officedocument.presentationml.notesSlide+xml"/>
  <Override PartName="/docProps/core.xml" ContentType="application/vnd.openxmlformats-package.core-properties+xml"/>
  <Override PartName="/ppt/notesSlides/notesSlide7.xml" ContentType="application/vnd.openxmlformats-officedocument.presentationml.notesSlide+xml"/>
  <Override PartName="/ppt/theme/theme6.xml" ContentType="application/vnd.openxmlformats-officedocument.theme+xml"/>
  <Override PartName="/ppt/notesSlides/notesSlide30.xml" ContentType="application/vnd.openxmlformats-officedocument.presentationml.notesSlide+xml"/>
  <Override PartName="/ppt/slideLayouts/slideLayout15.xml" ContentType="application/vnd.openxmlformats-officedocument.presentationml.slideLayout+xml"/>
  <Override PartName="/ppt/slides/slide27.xml" ContentType="application/vnd.openxmlformats-officedocument.presentationml.slide+xml"/>
  <Override PartName="/ppt/notesSlides/notesSlide29.xml" ContentType="application/vnd.openxmlformats-officedocument.presentationml.notesSlide+xml"/>
  <Override PartName="/ppt/slides/slide20.xml" ContentType="application/vnd.openxmlformats-officedocument.presentationml.slide+xml"/>
  <Override PartName="/ppt/notesSlides/notesSlide22.xml" ContentType="application/vnd.openxmlformats-officedocument.presentationml.notesSlide+xml"/>
  <Override PartName="/ppt/slides/slide4.xml" ContentType="application/vnd.openxmlformats-officedocument.presentationml.slide+xml"/>
  <Override PartName="/ppt/slides/slide19.xml" ContentType="application/vnd.openxmlformats-officedocument.presentationml.slide+xml"/>
  <Override PartName="/ppt/slideMasters/slideMaster7.xml" ContentType="application/vnd.openxmlformats-officedocument.presentationml.slideMaster+xml"/>
  <Default Extension="png" ContentType="image/png"/>
  <Override PartName="/ppt/slideLayouts/slideLayout4.xml" ContentType="application/vnd.openxmlformats-officedocument.presentationml.slideLayout+xml"/>
  <Override PartName="/ppt/notesSlides/notesSlide8.xml" ContentType="application/vnd.openxmlformats-officedocument.presentationml.notesSlide+xml"/>
  <Override PartName="/ppt/slides/slide12.xml" ContentType="application/vnd.openxmlformats-officedocument.presentationml.slide+xml"/>
  <Override PartName="/ppt/notesSlides/notesSlide14.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theme/theme5.xml" ContentType="application/vnd.openxmlformats-officedocument.theme+xml"/>
  <Override PartName="/ppt/slides/slide26.xml" ContentType="application/vnd.openxmlformats-officedocument.presentationml.slide+xml"/>
  <Override PartName="/ppt/slideLayouts/slideLayout14.xml" ContentType="application/vnd.openxmlformats-officedocument.presentationml.slideLayout+xml"/>
  <Override PartName="/ppt/notesSlides/notesSlide28.xml" ContentType="application/vnd.openxmlformats-officedocument.presentationml.notesSlide+xml"/>
  <Override PartName="/ppt/notesSlides/notesSlide21.xml" ContentType="application/vnd.openxmlformats-officedocument.presentationml.notesSlide+xml"/>
  <Override PartName="/ppt/slides/slide3.xml" ContentType="application/vnd.openxmlformats-officedocument.presentationml.slide+xml"/>
  <Override PartName="/ppt/slides/slide18.xml" ContentType="application/vnd.openxmlformats-officedocument.presentationml.slide+xml"/>
  <Override PartName="/ppt/slideMasters/slideMaster6.xml" ContentType="application/vnd.openxmlformats-officedocument.presentationml.slideMaster+xml"/>
  <Override PartName="/ppt/slideLayouts/slideLayout3.xml" ContentType="application/vnd.openxmlformats-officedocument.presentationml.slideLayout+xml"/>
  <Override PartName="/ppt/slides/slide11.xml" ContentType="application/vnd.openxmlformats-officedocument.presentationml.slide+xml"/>
  <Override PartName="/ppt/notesSlides/notesSlide13.xml" ContentType="application/vnd.openxmlformats-officedocument.presentationml.notesSlide+xml"/>
  <Override PartName="/ppt/notesSlides/notesSlide5.xml" ContentType="application/vnd.openxmlformats-officedocument.presentationml.notesSlide+xml"/>
  <Override PartName="/ppt/theme/theme4.xml" ContentType="application/vnd.openxmlformats-officedocument.theme+xml"/>
  <Override PartName="/ppt/slideLayouts/slideLayout13.xml" ContentType="application/vnd.openxmlformats-officedocument.presentationml.slideLayout+xml"/>
  <Override PartName="/ppt/slides/slide25.xml" ContentType="application/vnd.openxmlformats-officedocument.presentationml.slide+xml"/>
  <Override PartName="/ppt/notesSlides/notesSlide27.xml" ContentType="application/vnd.openxmlformats-officedocument.presentationml.notesSlide+xml"/>
  <Override PartName="/ppt/slides/slide9.xml" ContentType="application/vnd.openxmlformats-officedocument.presentationml.slide+xml"/>
  <Override PartName="/ppt/slideLayouts/slideLayout9.xml" ContentType="application/vnd.openxmlformats-officedocument.presentationml.slideLayout+xml"/>
  <Override PartName="/ppt/slides/slide34.xml" ContentType="application/vnd.openxmlformats-officedocument.presentationml.slide+xml"/>
  <Override PartName="/ppt/notesSlides/notesSlide20.xml" ContentType="application/vnd.openxmlformats-officedocument.presentationml.notesSlide+xml"/>
  <Override PartName="/ppt/slides/slide2.xml" ContentType="application/vnd.openxmlformats-officedocument.presentationml.slide+xml"/>
  <Override PartName="/ppt/slideLayouts/slideLayout2.xml" ContentType="application/vnd.openxmlformats-officedocument.presentationml.slideLayout+xml"/>
  <Override PartName="/ppt/slides/slide17.xml" ContentType="application/vnd.openxmlformats-officedocument.presentationml.slide+xml"/>
  <Override PartName="/ppt/slideMasters/slideMaster5.xml" ContentType="application/vnd.openxmlformats-officedocument.presentationml.slideMaster+xml"/>
  <Override PartName="/ppt/notesSlides/notesSlide19.xml" ContentType="application/vnd.openxmlformats-officedocument.presentationml.notesSlide+xml"/>
  <Override PartName="/ppt/slides/slide10.xml" ContentType="application/vnd.openxmlformats-officedocument.presentationml.slide+xml"/>
  <Override PartName="/ppt/notesSlides/notesSlide12.xml" ContentType="application/vnd.openxmlformats-officedocument.presentationml.notesSlide+xml"/>
  <Override PartName="/docProps/app.xml" ContentType="application/vnd.openxmlformats-officedocument.extended-properties+xml"/>
  <Override PartName="/ppt/notesSlides/notesSlide34.xml" ContentType="application/vnd.openxmlformats-officedocument.presentationml.notesSlide+xml"/>
  <Override PartName="/ppt/notesSlides/notesSlide4.xml" ContentType="application/vnd.openxmlformats-officedocument.presentationml.notesSlide+xml"/>
  <Override PartName="/ppt/theme/theme3.xml" ContentType="application/vnd.openxmlformats-officedocument.theme+xml"/>
  <Override PartName="/ppt/slideLayouts/slideLayout12.xml" ContentType="application/vnd.openxmlformats-officedocument.presentationml.slideLayout+xml"/>
  <Override PartName="/ppt/slides/slide24.xml" ContentType="application/vnd.openxmlformats-officedocument.presentationml.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26.xml" ContentType="application/vnd.openxmlformats-officedocument.presentationml.notesSlide+xml"/>
  <Override PartName="/ppt/slideLayouts/slideLayout8.xml" ContentType="application/vnd.openxmlformats-officedocument.presentationml.slideLayout+xml"/>
  <Override PartName="/ppt/slides/slide33.xml" ContentType="application/vnd.openxmlformats-officedocument.presentationml.slide+xml"/>
  <Override PartName="/ppt/slides/slide1.xml" ContentType="application/vnd.openxmlformats-officedocument.presentationml.slide+xml"/>
  <Override PartName="/ppt/slideLayouts/slideLayout1.xml" ContentType="application/vnd.openxmlformats-officedocument.presentationml.slideLayout+xml"/>
  <Override PartName="/ppt/slides/slide16.xml" ContentType="application/vnd.openxmlformats-officedocument.presentationml.slide+xml"/>
  <Override PartName="/ppt/slideMasters/slideMaster4.xml" ContentType="application/vnd.openxmlformats-officedocument.presentationml.slideMaster+xml"/>
  <Override PartName="/ppt/notesSlides/notesSlide18.xml" ContentType="application/vnd.openxmlformats-officedocument.presentationml.notesSlide+xml"/>
  <Default Extension="jpeg" ContentType="image/jpeg"/>
  <Override PartName="/ppt/viewProps.xml" ContentType="application/vnd.openxmlformats-officedocument.presentationml.viewProps+xml"/>
  <Override PartName="/ppt/notesSlides/notesSlide11.xml" ContentType="application/vnd.openxmlformats-officedocument.presentationml.notesSlide+xml"/>
  <Override PartName="/ppt/theme/theme9.xml" ContentType="application/vnd.openxmlformats-officedocument.theme+xml"/>
  <Override PartName="/ppt/notesSlides/notesSlide33.xml" ContentType="application/vnd.openxmlformats-officedocument.presentationml.notesSlide+xml"/>
  <Override PartName="/ppt/notesSlides/notesSlide3.xml" ContentType="application/vnd.openxmlformats-officedocument.presentationml.notesSlide+xml"/>
  <Override PartName="/ppt/slideLayouts/slideLayout18.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s/slide23.xml" ContentType="application/vnd.openxmlformats-officedocument.presentationml.slide+xml"/>
  <Override PartName="/ppt/notesSlides/notesSlide25.xml" ContentType="application/vnd.openxmlformats-officedocument.presentationml.notesSlide+xml"/>
  <Override PartName="/ppt/slides/slide7.xml" ContentType="application/vnd.openxmlformats-officedocument.presentationml.slide+xml"/>
  <Override PartName="/ppt/slideLayouts/slideLayout7.xml" ContentType="application/vnd.openxmlformats-officedocument.presentationml.slideLayout+xml"/>
  <Override PartName="/ppt/slides/slide32.xml" ContentType="application/vnd.openxmlformats-officedocument.presentationml.slide+xml"/>
  <Override PartName="/ppt/notesMasters/notesMaster1.xml" ContentType="application/vnd.openxmlformats-officedocument.presentationml.notesMaster+xml"/>
  <Override PartName="/ppt/slides/slide15.xml" ContentType="application/vnd.openxmlformats-officedocument.presentationml.slide+xml"/>
  <Override PartName="/ppt/slideMasters/slideMaster3.xml" ContentType="application/vnd.openxmlformats-officedocument.presentationml.slideMaster+xml"/>
  <Override PartName="/ppt/notesSlides/notesSlide17.xml" ContentType="application/vnd.openxmlformats-officedocument.presentationml.notesSlide+xml"/>
  <Override PartName="/ppt/theme/theme8.xml" ContentType="application/vnd.openxmlformats-officedocument.theme+xml"/>
  <Override PartName="/ppt/notesSlides/notesSlide32.xml" ContentType="application/vnd.openxmlformats-officedocument.presentationml.notesSlide+xml"/>
  <Override PartName="/ppt/notesSlides/notesSlide2.xml" ContentType="application/vnd.openxmlformats-officedocument.presentationml.notesSlide+xml"/>
  <Override PartName="/ppt/slideLayouts/slideLayout17.xml" ContentType="application/vnd.openxmlformats-officedocument.presentationml.slideLayout+xml"/>
  <Override PartName="/ppt/slides/slide29.xml" ContentType="application/vnd.openxmlformats-officedocument.presentationml.slide+xml"/>
  <Override PartName="/ppt/theme/theme1.xml" ContentType="application/vnd.openxmlformats-officedocument.theme+xml"/>
  <Override PartName="/ppt/slides/slide22.xml" ContentType="application/vnd.openxmlformats-officedocument.presentationml.slide+xml"/>
  <Override PartName="/ppt/presentation.xml" ContentType="application/vnd.openxmlformats-officedocument.presentationml.presentation.main+xml"/>
  <Override PartName="/ppt/slideLayouts/slideLayout10.xml" ContentType="application/vnd.openxmlformats-officedocument.presentationml.slideLayout+xml"/>
  <Override PartName="/ppt/slides/slide6.xml" ContentType="application/vnd.openxmlformats-officedocument.presentationml.slide+xml"/>
  <Default Extension="bin" ContentType="application/vnd.openxmlformats-officedocument.presentationml.printerSettings"/>
  <Override PartName="/ppt/slideLayouts/slideLayout6.xml" ContentType="application/vnd.openxmlformats-officedocument.presentationml.slideLayout+xml"/>
  <Override PartName="/ppt/slides/slide31.xml" ContentType="application/vnd.openxmlformats-officedocument.presentationml.slide+xml"/>
  <Override PartName="/ppt/notesSlides/notesSlide24.xml" ContentType="application/vnd.openxmlformats-officedocument.presentationml.notesSlid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 id="2147483664" r:id="rId4"/>
    <p:sldMasterId id="2147483666" r:id="rId5"/>
    <p:sldMasterId id="2147483668" r:id="rId6"/>
    <p:sldMasterId id="2147483670" r:id="rId7"/>
    <p:sldMasterId id="2147483672" r:id="rId8"/>
  </p:sldMasterIdLst>
  <p:notesMasterIdLst>
    <p:notesMasterId r:id="rId43"/>
  </p:notesMasterIdLst>
  <p:sldIdLst>
    <p:sldId id="481" r:id="rId9"/>
    <p:sldId id="479" r:id="rId10"/>
    <p:sldId id="486" r:id="rId11"/>
    <p:sldId id="487" r:id="rId12"/>
    <p:sldId id="488" r:id="rId13"/>
    <p:sldId id="489" r:id="rId14"/>
    <p:sldId id="490" r:id="rId15"/>
    <p:sldId id="491" r:id="rId16"/>
    <p:sldId id="494" r:id="rId17"/>
    <p:sldId id="492" r:id="rId18"/>
    <p:sldId id="469" r:id="rId19"/>
    <p:sldId id="472" r:id="rId20"/>
    <p:sldId id="470" r:id="rId21"/>
    <p:sldId id="493" r:id="rId22"/>
    <p:sldId id="484" r:id="rId23"/>
    <p:sldId id="482" r:id="rId24"/>
    <p:sldId id="483" r:id="rId25"/>
    <p:sldId id="473" r:id="rId26"/>
    <p:sldId id="480" r:id="rId27"/>
    <p:sldId id="485" r:id="rId28"/>
    <p:sldId id="495" r:id="rId29"/>
    <p:sldId id="496" r:id="rId30"/>
    <p:sldId id="497" r:id="rId31"/>
    <p:sldId id="475" r:id="rId32"/>
    <p:sldId id="476" r:id="rId33"/>
    <p:sldId id="478" r:id="rId34"/>
    <p:sldId id="498" r:id="rId35"/>
    <p:sldId id="499" r:id="rId36"/>
    <p:sldId id="500" r:id="rId37"/>
    <p:sldId id="502" r:id="rId38"/>
    <p:sldId id="507" r:id="rId39"/>
    <p:sldId id="508" r:id="rId40"/>
    <p:sldId id="509" r:id="rId41"/>
    <p:sldId id="369" r:id="rId42"/>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CCFFCC"/>
    <a:srgbClr val="0000FF"/>
    <a:srgbClr val="000000"/>
    <a:srgbClr val="CCFFFF"/>
    <a:srgbClr val="D5FFFF"/>
    <a:srgbClr val="009900"/>
    <a:srgbClr val="66FF66"/>
    <a:srgbClr val="969696"/>
    <a:srgbClr val="FFFF66"/>
    <a:srgbClr val="FF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30" Type="http://schemas.openxmlformats.org/officeDocument/2006/relationships/slide" Target="slides/slide22.xml"/><Relationship Id="rId31" Type="http://schemas.openxmlformats.org/officeDocument/2006/relationships/slide" Target="slides/slide23.xml"/><Relationship Id="rId32" Type="http://schemas.openxmlformats.org/officeDocument/2006/relationships/slide" Target="slides/slide24.xml"/><Relationship Id="rId9" Type="http://schemas.openxmlformats.org/officeDocument/2006/relationships/slide" Target="slides/slide1.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33" Type="http://schemas.openxmlformats.org/officeDocument/2006/relationships/slide" Target="slides/slide25.xml"/><Relationship Id="rId34" Type="http://schemas.openxmlformats.org/officeDocument/2006/relationships/slide" Target="slides/slide26.xml"/><Relationship Id="rId35" Type="http://schemas.openxmlformats.org/officeDocument/2006/relationships/slide" Target="slides/slide27.xml"/><Relationship Id="rId36" Type="http://schemas.openxmlformats.org/officeDocument/2006/relationships/slide" Target="slides/slide28.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37" Type="http://schemas.openxmlformats.org/officeDocument/2006/relationships/slide" Target="slides/slide29.xml"/><Relationship Id="rId38" Type="http://schemas.openxmlformats.org/officeDocument/2006/relationships/slide" Target="slides/slide30.xml"/><Relationship Id="rId39" Type="http://schemas.openxmlformats.org/officeDocument/2006/relationships/slide" Target="slides/slide31.xml"/><Relationship Id="rId40" Type="http://schemas.openxmlformats.org/officeDocument/2006/relationships/slide" Target="slides/slide32.xml"/><Relationship Id="rId41" Type="http://schemas.openxmlformats.org/officeDocument/2006/relationships/slide" Target="slides/slide33.xml"/><Relationship Id="rId42" Type="http://schemas.openxmlformats.org/officeDocument/2006/relationships/slide" Target="slides/slide34.xml"/><Relationship Id="rId43" Type="http://schemas.openxmlformats.org/officeDocument/2006/relationships/notesMaster" Target="notesMasters/notesMaster1.xml"/><Relationship Id="rId44" Type="http://schemas.openxmlformats.org/officeDocument/2006/relationships/printerSettings" Target="printerSettings/printerSettings1.bin"/><Relationship Id="rId45"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10</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90E92-5FE5-E043-84B7-942206E7BC87}" type="slidenum">
              <a:rPr lang="en-US"/>
              <a:pPr/>
              <a:t>11</a:t>
            </a:fld>
            <a:endParaRPr lang="en-US"/>
          </a:p>
        </p:txBody>
      </p:sp>
      <p:sp>
        <p:nvSpPr>
          <p:cNvPr id="5867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67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90E92-5FE5-E043-84B7-942206E7BC87}" type="slidenum">
              <a:rPr lang="en-US"/>
              <a:pPr/>
              <a:t>12</a:t>
            </a:fld>
            <a:endParaRPr lang="en-US"/>
          </a:p>
        </p:txBody>
      </p:sp>
      <p:sp>
        <p:nvSpPr>
          <p:cNvPr id="5867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67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1C8B55-4269-4B40-9374-61ABB8C06670}" type="slidenum">
              <a:rPr lang="en-US"/>
              <a:pPr/>
              <a:t>13</a:t>
            </a:fld>
            <a:endParaRPr lang="en-US"/>
          </a:p>
        </p:txBody>
      </p:sp>
      <p:sp>
        <p:nvSpPr>
          <p:cNvPr id="592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2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A896396-923D-9B44-930E-4C276E2B819A}" type="slidenum">
              <a:rPr lang="en-US">
                <a:solidFill>
                  <a:prstClr val="black"/>
                </a:solidFill>
              </a:rPr>
              <a:pPr/>
              <a:t>14</a:t>
            </a:fld>
            <a:endParaRPr lang="en-US">
              <a:solidFill>
                <a:prstClr val="black"/>
              </a:solidFill>
            </a:endParaRPr>
          </a:p>
        </p:txBody>
      </p:sp>
      <p:sp>
        <p:nvSpPr>
          <p:cNvPr id="528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28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51BD9A-A094-F441-A867-B8A9780A7C43}" type="slidenum">
              <a:rPr lang="en-US"/>
              <a:pPr/>
              <a:t>15</a:t>
            </a:fld>
            <a:endParaRPr lang="en-US"/>
          </a:p>
        </p:txBody>
      </p:sp>
      <p:sp>
        <p:nvSpPr>
          <p:cNvPr id="6051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51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7C41D3-A530-7942-A501-58D13A5BD95F}" type="slidenum">
              <a:rPr lang="en-US">
                <a:solidFill>
                  <a:prstClr val="black"/>
                </a:solidFill>
              </a:rPr>
              <a:pPr/>
              <a:t>16</a:t>
            </a:fld>
            <a:endParaRPr lang="en-US">
              <a:solidFill>
                <a:prstClr val="black"/>
              </a:solidFill>
            </a:endParaRPr>
          </a:p>
        </p:txBody>
      </p:sp>
      <p:sp>
        <p:nvSpPr>
          <p:cNvPr id="60723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723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66363C8-012B-2D44-8F43-283CE3E1D076}" type="slidenum">
              <a:rPr lang="en-US">
                <a:solidFill>
                  <a:prstClr val="black"/>
                </a:solidFill>
              </a:rPr>
              <a:pPr/>
              <a:t>17</a:t>
            </a:fld>
            <a:endParaRPr lang="en-US">
              <a:solidFill>
                <a:prstClr val="black"/>
              </a:solidFill>
            </a:endParaRPr>
          </a:p>
        </p:txBody>
      </p:sp>
      <p:sp>
        <p:nvSpPr>
          <p:cNvPr id="6092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92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90E92-5FE5-E043-84B7-942206E7BC87}" type="slidenum">
              <a:rPr lang="en-US"/>
              <a:pPr/>
              <a:t>18</a:t>
            </a:fld>
            <a:endParaRPr lang="en-US"/>
          </a:p>
        </p:txBody>
      </p:sp>
      <p:sp>
        <p:nvSpPr>
          <p:cNvPr id="5867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67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90E92-5FE5-E043-84B7-942206E7BC87}" type="slidenum">
              <a:rPr lang="en-US"/>
              <a:pPr/>
              <a:t>19</a:t>
            </a:fld>
            <a:endParaRPr lang="en-US"/>
          </a:p>
        </p:txBody>
      </p:sp>
      <p:sp>
        <p:nvSpPr>
          <p:cNvPr id="5867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67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90E92-5FE5-E043-84B7-942206E7BC87}" type="slidenum">
              <a:rPr lang="en-US"/>
              <a:pPr/>
              <a:t>2</a:t>
            </a:fld>
            <a:endParaRPr lang="en-US"/>
          </a:p>
        </p:txBody>
      </p:sp>
      <p:sp>
        <p:nvSpPr>
          <p:cNvPr id="5867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67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90E92-5FE5-E043-84B7-942206E7BC87}" type="slidenum">
              <a:rPr lang="en-US"/>
              <a:pPr/>
              <a:t>20</a:t>
            </a:fld>
            <a:endParaRPr lang="en-US"/>
          </a:p>
        </p:txBody>
      </p:sp>
      <p:sp>
        <p:nvSpPr>
          <p:cNvPr id="5867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67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90E92-5FE5-E043-84B7-942206E7BC87}" type="slidenum">
              <a:rPr lang="en-US"/>
              <a:pPr/>
              <a:t>21</a:t>
            </a:fld>
            <a:endParaRPr lang="en-US"/>
          </a:p>
        </p:txBody>
      </p:sp>
      <p:sp>
        <p:nvSpPr>
          <p:cNvPr id="5867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67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5AEA18C-04D7-A142-8DE6-3C7C4DDD1FCF}" type="slidenum">
              <a:rPr lang="en-US">
                <a:solidFill>
                  <a:prstClr val="black"/>
                </a:solidFill>
              </a:rPr>
              <a:pPr/>
              <a:t>22</a:t>
            </a:fld>
            <a:endParaRPr lang="en-US">
              <a:solidFill>
                <a:prstClr val="black"/>
              </a:solidFill>
            </a:endParaRPr>
          </a:p>
        </p:txBody>
      </p:sp>
      <p:sp>
        <p:nvSpPr>
          <p:cNvPr id="6932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932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293ABD25-A006-8442-AED2-6D170B28C0FC}" type="slidenum">
              <a:rPr lang="en-US">
                <a:solidFill>
                  <a:prstClr val="black"/>
                </a:solidFill>
                <a:latin typeface="Times" pitchFamily="1" charset="0"/>
              </a:rPr>
              <a:pPr/>
              <a:t>23</a:t>
            </a:fld>
            <a:endParaRPr lang="en-US">
              <a:solidFill>
                <a:prstClr val="black"/>
              </a:solidFill>
              <a:latin typeface="Times" pitchFamily="1" charset="0"/>
            </a:endParaRPr>
          </a:p>
        </p:txBody>
      </p:sp>
      <p:sp>
        <p:nvSpPr>
          <p:cNvPr id="44035" name="Rectangle 2"/>
          <p:cNvSpPr>
            <a:spLocks noGrp="1" noRot="1" noChangeAspect="1" noChangeArrowheads="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pitchFamily="1"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24</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BF0F19B-EFDD-5D46-91D2-267A23E5F043}" type="slidenum">
              <a:rPr lang="en-US"/>
              <a:pPr/>
              <a:t>25</a:t>
            </a:fld>
            <a:endParaRPr lang="en-US"/>
          </a:p>
        </p:txBody>
      </p:sp>
      <p:sp>
        <p:nvSpPr>
          <p:cNvPr id="9236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36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BF0F19B-EFDD-5D46-91D2-267A23E5F043}" type="slidenum">
              <a:rPr lang="en-US"/>
              <a:pPr/>
              <a:t>26</a:t>
            </a:fld>
            <a:endParaRPr lang="en-US"/>
          </a:p>
        </p:txBody>
      </p:sp>
      <p:sp>
        <p:nvSpPr>
          <p:cNvPr id="9236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36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27</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BF0F19B-EFDD-5D46-91D2-267A23E5F043}" type="slidenum">
              <a:rPr lang="en-US"/>
              <a:pPr/>
              <a:t>28</a:t>
            </a:fld>
            <a:endParaRPr lang="en-US"/>
          </a:p>
        </p:txBody>
      </p:sp>
      <p:sp>
        <p:nvSpPr>
          <p:cNvPr id="9236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36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BF0F19B-EFDD-5D46-91D2-267A23E5F043}" type="slidenum">
              <a:rPr lang="en-US"/>
              <a:pPr/>
              <a:t>29</a:t>
            </a:fld>
            <a:endParaRPr lang="en-US"/>
          </a:p>
        </p:txBody>
      </p:sp>
      <p:sp>
        <p:nvSpPr>
          <p:cNvPr id="9236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36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90E92-5FE5-E043-84B7-942206E7BC87}" type="slidenum">
              <a:rPr lang="en-US"/>
              <a:pPr/>
              <a:t>3</a:t>
            </a:fld>
            <a:endParaRPr lang="en-US"/>
          </a:p>
        </p:txBody>
      </p:sp>
      <p:sp>
        <p:nvSpPr>
          <p:cNvPr id="5867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67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F68D81-B27E-3B45-AC27-31A249F086CD}" type="slidenum">
              <a:rPr lang="en-US"/>
              <a:pPr/>
              <a:t>30</a:t>
            </a:fld>
            <a:endParaRPr lang="en-US"/>
          </a:p>
        </p:txBody>
      </p:sp>
      <p:sp>
        <p:nvSpPr>
          <p:cNvPr id="9277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77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F68D81-B27E-3B45-AC27-31A249F086CD}" type="slidenum">
              <a:rPr lang="en-US"/>
              <a:pPr/>
              <a:t>31</a:t>
            </a:fld>
            <a:endParaRPr lang="en-US"/>
          </a:p>
        </p:txBody>
      </p:sp>
      <p:sp>
        <p:nvSpPr>
          <p:cNvPr id="9277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77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F68D81-B27E-3B45-AC27-31A249F086CD}" type="slidenum">
              <a:rPr lang="en-US"/>
              <a:pPr/>
              <a:t>32</a:t>
            </a:fld>
            <a:endParaRPr lang="en-US"/>
          </a:p>
        </p:txBody>
      </p:sp>
      <p:sp>
        <p:nvSpPr>
          <p:cNvPr id="9277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77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9817545-CE8E-3541-907C-1A419E9E554E}" type="slidenum">
              <a:rPr lang="en-US">
                <a:solidFill>
                  <a:prstClr val="black"/>
                </a:solidFill>
              </a:rPr>
              <a:pPr/>
              <a:t>33</a:t>
            </a:fld>
            <a:endParaRPr lang="en-US">
              <a:solidFill>
                <a:prstClr val="black"/>
              </a:solidFill>
            </a:endParaRPr>
          </a:p>
        </p:txBody>
      </p:sp>
      <p:sp>
        <p:nvSpPr>
          <p:cNvPr id="5857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57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34</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6DF4F8-0A4C-2544-B9C2-AEE9051AD8EC}" type="slidenum">
              <a:rPr lang="en-US">
                <a:solidFill>
                  <a:prstClr val="black"/>
                </a:solidFill>
              </a:rPr>
              <a:pPr/>
              <a:t>4</a:t>
            </a:fld>
            <a:endParaRPr lang="en-US">
              <a:solidFill>
                <a:prstClr val="black"/>
              </a:solidFill>
            </a:endParaRPr>
          </a:p>
        </p:txBody>
      </p:sp>
      <p:sp>
        <p:nvSpPr>
          <p:cNvPr id="5795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795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0E1916-E944-9D4E-8671-95AF55918320}" type="slidenum">
              <a:rPr lang="en-US">
                <a:solidFill>
                  <a:prstClr val="black"/>
                </a:solidFill>
              </a:rPr>
              <a:pPr/>
              <a:t>5</a:t>
            </a:fld>
            <a:endParaRPr lang="en-US">
              <a:solidFill>
                <a:prstClr val="black"/>
              </a:solidFill>
            </a:endParaRPr>
          </a:p>
        </p:txBody>
      </p:sp>
      <p:sp>
        <p:nvSpPr>
          <p:cNvPr id="58163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163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C0F8B0-63B3-644C-9EC3-5BF6254C26FA}" type="slidenum">
              <a:rPr lang="en-US">
                <a:solidFill>
                  <a:prstClr val="black"/>
                </a:solidFill>
              </a:rPr>
              <a:pPr/>
              <a:t>6</a:t>
            </a:fld>
            <a:endParaRPr lang="en-US">
              <a:solidFill>
                <a:prstClr val="black"/>
              </a:solidFill>
            </a:endParaRPr>
          </a:p>
        </p:txBody>
      </p:sp>
      <p:sp>
        <p:nvSpPr>
          <p:cNvPr id="5836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36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9817545-CE8E-3541-907C-1A419E9E554E}" type="slidenum">
              <a:rPr lang="en-US">
                <a:solidFill>
                  <a:prstClr val="black"/>
                </a:solidFill>
              </a:rPr>
              <a:pPr/>
              <a:t>7</a:t>
            </a:fld>
            <a:endParaRPr lang="en-US">
              <a:solidFill>
                <a:prstClr val="black"/>
              </a:solidFill>
            </a:endParaRPr>
          </a:p>
        </p:txBody>
      </p:sp>
      <p:sp>
        <p:nvSpPr>
          <p:cNvPr id="5857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57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5A0C1F-E47A-6145-9D3F-2A51B5698653}" type="slidenum">
              <a:rPr lang="en-US">
                <a:solidFill>
                  <a:prstClr val="black"/>
                </a:solidFill>
              </a:rPr>
              <a:pPr/>
              <a:t>8</a:t>
            </a:fld>
            <a:endParaRPr lang="en-US">
              <a:solidFill>
                <a:prstClr val="black"/>
              </a:solidFill>
            </a:endParaRPr>
          </a:p>
        </p:txBody>
      </p:sp>
      <p:sp>
        <p:nvSpPr>
          <p:cNvPr id="5877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77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90E92-5FE5-E043-84B7-942206E7BC87}" type="slidenum">
              <a:rPr lang="en-US"/>
              <a:pPr/>
              <a:t>9</a:t>
            </a:fld>
            <a:endParaRPr lang="en-US"/>
          </a:p>
        </p:txBody>
      </p:sp>
      <p:sp>
        <p:nvSpPr>
          <p:cNvPr id="5867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867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1ABCC867-C990-334A-8E65-4052BAC9324E}"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D785DFD5-9C2C-8D40-A2F6-1AA852226954}"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D785DFD5-9C2C-8D40-A2F6-1AA852226954}"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D785DFD5-9C2C-8D40-A2F6-1AA852226954}"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A4EA5F0C-253A-414B-943E-188946075B71}"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60F656F-3D63-844F-B8D0-3C9078BB5333}" type="slidenum">
              <a:rPr lang="en-US">
                <a:solidFill>
                  <a:srgbClr val="000000"/>
                </a:solidFill>
              </a:rPr>
              <a:pPr>
                <a:def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latin typeface="Times New Roman" pitchFamily="1" charset="0"/>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latin typeface="Times New Roman" pitchFamily="1" charset="0"/>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647C9908-EAB0-4448-89F8-8CF7E8D3D3CD}" type="slidenum">
              <a:rPr lang="en-US">
                <a:solidFill>
                  <a:srgbClr val="000000"/>
                </a:solidFill>
                <a:latin typeface="Times New Roman" pitchFamily="1" charset="0"/>
              </a:rPr>
              <a:pPr/>
              <a:t>‹#›</a:t>
            </a:fld>
            <a:endParaRPr lang="en-US">
              <a:solidFill>
                <a:srgbClr val="000000"/>
              </a:solidFill>
              <a:latin typeface="Times New Roman" pitchFamily="1" charset="0"/>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 charset="0"/>
        </a:defRPr>
      </a:lvl2pPr>
      <a:lvl3pPr algn="ctr" rtl="0" eaLnBrk="0" fontAlgn="base" hangingPunct="0">
        <a:spcBef>
          <a:spcPct val="0"/>
        </a:spcBef>
        <a:spcAft>
          <a:spcPct val="0"/>
        </a:spcAft>
        <a:defRPr sz="4400">
          <a:solidFill>
            <a:schemeClr val="tx2"/>
          </a:solidFill>
          <a:latin typeface="Times New Roman" pitchFamily="1" charset="0"/>
        </a:defRPr>
      </a:lvl3pPr>
      <a:lvl4pPr algn="ctr" rtl="0" eaLnBrk="0" fontAlgn="base" hangingPunct="0">
        <a:spcBef>
          <a:spcPct val="0"/>
        </a:spcBef>
        <a:spcAft>
          <a:spcPct val="0"/>
        </a:spcAft>
        <a:defRPr sz="4400">
          <a:solidFill>
            <a:schemeClr val="tx2"/>
          </a:solidFill>
          <a:latin typeface="Times New Roman" pitchFamily="1" charset="0"/>
        </a:defRPr>
      </a:lvl4pPr>
      <a:lvl5pPr algn="ctr" rtl="0" eaLnBrk="0" fontAlgn="base" hangingPunct="0">
        <a:spcBef>
          <a:spcPct val="0"/>
        </a:spcBef>
        <a:spcAft>
          <a:spcPct val="0"/>
        </a:spcAft>
        <a:defRPr sz="4400">
          <a:solidFill>
            <a:schemeClr val="tx2"/>
          </a:solidFill>
          <a:latin typeface="Times New Roman" pitchFamily="1" charset="0"/>
        </a:defRPr>
      </a:lvl5pPr>
      <a:lvl6pPr marL="457200" algn="ctr" rtl="0" eaLnBrk="0" fontAlgn="base" hangingPunct="0">
        <a:spcBef>
          <a:spcPct val="0"/>
        </a:spcBef>
        <a:spcAft>
          <a:spcPct val="0"/>
        </a:spcAft>
        <a:defRPr sz="4400">
          <a:solidFill>
            <a:schemeClr val="tx2"/>
          </a:solidFill>
          <a:latin typeface="Times New Roman" pitchFamily="1" charset="0"/>
        </a:defRPr>
      </a:lvl6pPr>
      <a:lvl7pPr marL="914400" algn="ctr" rtl="0" eaLnBrk="0" fontAlgn="base" hangingPunct="0">
        <a:spcBef>
          <a:spcPct val="0"/>
        </a:spcBef>
        <a:spcAft>
          <a:spcPct val="0"/>
        </a:spcAft>
        <a:defRPr sz="4400">
          <a:solidFill>
            <a:schemeClr val="tx2"/>
          </a:solidFill>
          <a:latin typeface="Times New Roman" pitchFamily="1" charset="0"/>
        </a:defRPr>
      </a:lvl7pPr>
      <a:lvl8pPr marL="1371600" algn="ctr" rtl="0" eaLnBrk="0" fontAlgn="base" hangingPunct="0">
        <a:spcBef>
          <a:spcPct val="0"/>
        </a:spcBef>
        <a:spcAft>
          <a:spcPct val="0"/>
        </a:spcAft>
        <a:defRPr sz="4400">
          <a:solidFill>
            <a:schemeClr val="tx2"/>
          </a:solidFill>
          <a:latin typeface="Times New Roman" pitchFamily="1" charset="0"/>
        </a:defRPr>
      </a:lvl8pPr>
      <a:lvl9pPr marL="1828800" algn="ctr" rtl="0" eaLnBrk="0" fontAlgn="base" hangingPunct="0">
        <a:spcBef>
          <a:spcPct val="0"/>
        </a:spcBef>
        <a:spcAft>
          <a:spcPct val="0"/>
        </a:spcAft>
        <a:defRPr sz="4400">
          <a:solidFill>
            <a:schemeClr val="tx2"/>
          </a:solidFill>
          <a:latin typeface="Times New Roman" pitchFamily="1"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1"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1"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1"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1"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pitchFamily="1"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pitchFamily="1"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pitchFamily="1"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pitchFamily="1"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16CA6F35-3142-E44F-89A7-075E1FA00FFE}"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charset="0"/>
        </a:defRPr>
      </a:lvl2pPr>
      <a:lvl3pPr algn="ctr" rtl="0" eaLnBrk="0" fontAlgn="base" hangingPunct="0">
        <a:spcBef>
          <a:spcPct val="0"/>
        </a:spcBef>
        <a:spcAft>
          <a:spcPct val="0"/>
        </a:spcAft>
        <a:defRPr sz="4400">
          <a:solidFill>
            <a:schemeClr val="tx2"/>
          </a:solidFill>
          <a:latin typeface="Times" charset="0"/>
        </a:defRPr>
      </a:lvl3pPr>
      <a:lvl4pPr algn="ctr" rtl="0" eaLnBrk="0" fontAlgn="base" hangingPunct="0">
        <a:spcBef>
          <a:spcPct val="0"/>
        </a:spcBef>
        <a:spcAft>
          <a:spcPct val="0"/>
        </a:spcAft>
        <a:defRPr sz="4400">
          <a:solidFill>
            <a:schemeClr val="tx2"/>
          </a:solidFill>
          <a:latin typeface="Times" charset="0"/>
        </a:defRPr>
      </a:lvl4pPr>
      <a:lvl5pPr algn="ctr" rtl="0" eaLnBrk="0" fontAlgn="base" hangingPunct="0">
        <a:spcBef>
          <a:spcPct val="0"/>
        </a:spcBef>
        <a:spcAft>
          <a:spcPct val="0"/>
        </a:spcAft>
        <a:defRPr sz="4400">
          <a:solidFill>
            <a:schemeClr val="tx2"/>
          </a:solidFill>
          <a:latin typeface="Times" charset="0"/>
        </a:defRPr>
      </a:lvl5pPr>
      <a:lvl6pPr marL="457200" algn="ctr" rtl="0" eaLnBrk="0" fontAlgn="base" hangingPunct="0">
        <a:spcBef>
          <a:spcPct val="0"/>
        </a:spcBef>
        <a:spcAft>
          <a:spcPct val="0"/>
        </a:spcAft>
        <a:defRPr sz="4400">
          <a:solidFill>
            <a:schemeClr val="tx2"/>
          </a:solidFill>
          <a:latin typeface="Times" charset="0"/>
        </a:defRPr>
      </a:lvl6pPr>
      <a:lvl7pPr marL="914400" algn="ctr" rtl="0" eaLnBrk="0" fontAlgn="base" hangingPunct="0">
        <a:spcBef>
          <a:spcPct val="0"/>
        </a:spcBef>
        <a:spcAft>
          <a:spcPct val="0"/>
        </a:spcAft>
        <a:defRPr sz="4400">
          <a:solidFill>
            <a:schemeClr val="tx2"/>
          </a:solidFill>
          <a:latin typeface="Times" charset="0"/>
        </a:defRPr>
      </a:lvl7pPr>
      <a:lvl8pPr marL="1371600" algn="ctr" rtl="0" eaLnBrk="0" fontAlgn="base" hangingPunct="0">
        <a:spcBef>
          <a:spcPct val="0"/>
        </a:spcBef>
        <a:spcAft>
          <a:spcPct val="0"/>
        </a:spcAft>
        <a:defRPr sz="4400">
          <a:solidFill>
            <a:schemeClr val="tx2"/>
          </a:solidFill>
          <a:latin typeface="Times" charset="0"/>
        </a:defRPr>
      </a:lvl8pPr>
      <a:lvl9pPr marL="1828800" algn="ctr" rtl="0" eaLnBrk="0" fontAlgn="base" hangingPunct="0">
        <a:spcBef>
          <a:spcPct val="0"/>
        </a:spcBef>
        <a:spcAft>
          <a:spcPct val="0"/>
        </a:spcAft>
        <a:defRPr sz="4400">
          <a:solidFill>
            <a:schemeClr val="tx2"/>
          </a:solidFill>
          <a:latin typeface="Times"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16CA6F35-3142-E44F-89A7-075E1FA00FFE}"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charset="0"/>
        </a:defRPr>
      </a:lvl2pPr>
      <a:lvl3pPr algn="ctr" rtl="0" eaLnBrk="0" fontAlgn="base" hangingPunct="0">
        <a:spcBef>
          <a:spcPct val="0"/>
        </a:spcBef>
        <a:spcAft>
          <a:spcPct val="0"/>
        </a:spcAft>
        <a:defRPr sz="4400">
          <a:solidFill>
            <a:schemeClr val="tx2"/>
          </a:solidFill>
          <a:latin typeface="Times" charset="0"/>
        </a:defRPr>
      </a:lvl3pPr>
      <a:lvl4pPr algn="ctr" rtl="0" eaLnBrk="0" fontAlgn="base" hangingPunct="0">
        <a:spcBef>
          <a:spcPct val="0"/>
        </a:spcBef>
        <a:spcAft>
          <a:spcPct val="0"/>
        </a:spcAft>
        <a:defRPr sz="4400">
          <a:solidFill>
            <a:schemeClr val="tx2"/>
          </a:solidFill>
          <a:latin typeface="Times" charset="0"/>
        </a:defRPr>
      </a:lvl4pPr>
      <a:lvl5pPr algn="ctr" rtl="0" eaLnBrk="0" fontAlgn="base" hangingPunct="0">
        <a:spcBef>
          <a:spcPct val="0"/>
        </a:spcBef>
        <a:spcAft>
          <a:spcPct val="0"/>
        </a:spcAft>
        <a:defRPr sz="4400">
          <a:solidFill>
            <a:schemeClr val="tx2"/>
          </a:solidFill>
          <a:latin typeface="Times" charset="0"/>
        </a:defRPr>
      </a:lvl5pPr>
      <a:lvl6pPr marL="457200" algn="ctr" rtl="0" eaLnBrk="0" fontAlgn="base" hangingPunct="0">
        <a:spcBef>
          <a:spcPct val="0"/>
        </a:spcBef>
        <a:spcAft>
          <a:spcPct val="0"/>
        </a:spcAft>
        <a:defRPr sz="4400">
          <a:solidFill>
            <a:schemeClr val="tx2"/>
          </a:solidFill>
          <a:latin typeface="Times" charset="0"/>
        </a:defRPr>
      </a:lvl6pPr>
      <a:lvl7pPr marL="914400" algn="ctr" rtl="0" eaLnBrk="0" fontAlgn="base" hangingPunct="0">
        <a:spcBef>
          <a:spcPct val="0"/>
        </a:spcBef>
        <a:spcAft>
          <a:spcPct val="0"/>
        </a:spcAft>
        <a:defRPr sz="4400">
          <a:solidFill>
            <a:schemeClr val="tx2"/>
          </a:solidFill>
          <a:latin typeface="Times" charset="0"/>
        </a:defRPr>
      </a:lvl7pPr>
      <a:lvl8pPr marL="1371600" algn="ctr" rtl="0" eaLnBrk="0" fontAlgn="base" hangingPunct="0">
        <a:spcBef>
          <a:spcPct val="0"/>
        </a:spcBef>
        <a:spcAft>
          <a:spcPct val="0"/>
        </a:spcAft>
        <a:defRPr sz="4400">
          <a:solidFill>
            <a:schemeClr val="tx2"/>
          </a:solidFill>
          <a:latin typeface="Times" charset="0"/>
        </a:defRPr>
      </a:lvl8pPr>
      <a:lvl9pPr marL="1828800" algn="ctr" rtl="0" eaLnBrk="0" fontAlgn="base" hangingPunct="0">
        <a:spcBef>
          <a:spcPct val="0"/>
        </a:spcBef>
        <a:spcAft>
          <a:spcPct val="0"/>
        </a:spcAft>
        <a:defRPr sz="4400">
          <a:solidFill>
            <a:schemeClr val="tx2"/>
          </a:solidFill>
          <a:latin typeface="Times"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16CA6F35-3142-E44F-89A7-075E1FA00FFE}"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charset="0"/>
        </a:defRPr>
      </a:lvl2pPr>
      <a:lvl3pPr algn="ctr" rtl="0" eaLnBrk="0" fontAlgn="base" hangingPunct="0">
        <a:spcBef>
          <a:spcPct val="0"/>
        </a:spcBef>
        <a:spcAft>
          <a:spcPct val="0"/>
        </a:spcAft>
        <a:defRPr sz="4400">
          <a:solidFill>
            <a:schemeClr val="tx2"/>
          </a:solidFill>
          <a:latin typeface="Times" charset="0"/>
        </a:defRPr>
      </a:lvl3pPr>
      <a:lvl4pPr algn="ctr" rtl="0" eaLnBrk="0" fontAlgn="base" hangingPunct="0">
        <a:spcBef>
          <a:spcPct val="0"/>
        </a:spcBef>
        <a:spcAft>
          <a:spcPct val="0"/>
        </a:spcAft>
        <a:defRPr sz="4400">
          <a:solidFill>
            <a:schemeClr val="tx2"/>
          </a:solidFill>
          <a:latin typeface="Times" charset="0"/>
        </a:defRPr>
      </a:lvl4pPr>
      <a:lvl5pPr algn="ctr" rtl="0" eaLnBrk="0" fontAlgn="base" hangingPunct="0">
        <a:spcBef>
          <a:spcPct val="0"/>
        </a:spcBef>
        <a:spcAft>
          <a:spcPct val="0"/>
        </a:spcAft>
        <a:defRPr sz="4400">
          <a:solidFill>
            <a:schemeClr val="tx2"/>
          </a:solidFill>
          <a:latin typeface="Times" charset="0"/>
        </a:defRPr>
      </a:lvl5pPr>
      <a:lvl6pPr marL="457200" algn="ctr" rtl="0" eaLnBrk="0" fontAlgn="base" hangingPunct="0">
        <a:spcBef>
          <a:spcPct val="0"/>
        </a:spcBef>
        <a:spcAft>
          <a:spcPct val="0"/>
        </a:spcAft>
        <a:defRPr sz="4400">
          <a:solidFill>
            <a:schemeClr val="tx2"/>
          </a:solidFill>
          <a:latin typeface="Times" charset="0"/>
        </a:defRPr>
      </a:lvl6pPr>
      <a:lvl7pPr marL="914400" algn="ctr" rtl="0" eaLnBrk="0" fontAlgn="base" hangingPunct="0">
        <a:spcBef>
          <a:spcPct val="0"/>
        </a:spcBef>
        <a:spcAft>
          <a:spcPct val="0"/>
        </a:spcAft>
        <a:defRPr sz="4400">
          <a:solidFill>
            <a:schemeClr val="tx2"/>
          </a:solidFill>
          <a:latin typeface="Times" charset="0"/>
        </a:defRPr>
      </a:lvl7pPr>
      <a:lvl8pPr marL="1371600" algn="ctr" rtl="0" eaLnBrk="0" fontAlgn="base" hangingPunct="0">
        <a:spcBef>
          <a:spcPct val="0"/>
        </a:spcBef>
        <a:spcAft>
          <a:spcPct val="0"/>
        </a:spcAft>
        <a:defRPr sz="4400">
          <a:solidFill>
            <a:schemeClr val="tx2"/>
          </a:solidFill>
          <a:latin typeface="Times" charset="0"/>
        </a:defRPr>
      </a:lvl8pPr>
      <a:lvl9pPr marL="1828800" algn="ctr" rtl="0" eaLnBrk="0" fontAlgn="base" hangingPunct="0">
        <a:spcBef>
          <a:spcPct val="0"/>
        </a:spcBef>
        <a:spcAft>
          <a:spcPct val="0"/>
        </a:spcAft>
        <a:defRPr sz="4400">
          <a:solidFill>
            <a:schemeClr val="tx2"/>
          </a:solidFill>
          <a:latin typeface="Times"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62651693-B9B1-2147-90DB-BA11ED8FC842}"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charset="0"/>
        </a:defRPr>
      </a:lvl2pPr>
      <a:lvl3pPr algn="ctr" rtl="0" eaLnBrk="0" fontAlgn="base" hangingPunct="0">
        <a:spcBef>
          <a:spcPct val="0"/>
        </a:spcBef>
        <a:spcAft>
          <a:spcPct val="0"/>
        </a:spcAft>
        <a:defRPr sz="4400">
          <a:solidFill>
            <a:schemeClr val="tx2"/>
          </a:solidFill>
          <a:latin typeface="Times" charset="0"/>
        </a:defRPr>
      </a:lvl3pPr>
      <a:lvl4pPr algn="ctr" rtl="0" eaLnBrk="0" fontAlgn="base" hangingPunct="0">
        <a:spcBef>
          <a:spcPct val="0"/>
        </a:spcBef>
        <a:spcAft>
          <a:spcPct val="0"/>
        </a:spcAft>
        <a:defRPr sz="4400">
          <a:solidFill>
            <a:schemeClr val="tx2"/>
          </a:solidFill>
          <a:latin typeface="Times" charset="0"/>
        </a:defRPr>
      </a:lvl4pPr>
      <a:lvl5pPr algn="ctr" rtl="0" eaLnBrk="0" fontAlgn="base" hangingPunct="0">
        <a:spcBef>
          <a:spcPct val="0"/>
        </a:spcBef>
        <a:spcAft>
          <a:spcPct val="0"/>
        </a:spcAft>
        <a:defRPr sz="4400">
          <a:solidFill>
            <a:schemeClr val="tx2"/>
          </a:solidFill>
          <a:latin typeface="Times" charset="0"/>
        </a:defRPr>
      </a:lvl5pPr>
      <a:lvl6pPr marL="457200" algn="ctr" rtl="0" eaLnBrk="0" fontAlgn="base" hangingPunct="0">
        <a:spcBef>
          <a:spcPct val="0"/>
        </a:spcBef>
        <a:spcAft>
          <a:spcPct val="0"/>
        </a:spcAft>
        <a:defRPr sz="4400">
          <a:solidFill>
            <a:schemeClr val="tx2"/>
          </a:solidFill>
          <a:latin typeface="Times" charset="0"/>
        </a:defRPr>
      </a:lvl6pPr>
      <a:lvl7pPr marL="914400" algn="ctr" rtl="0" eaLnBrk="0" fontAlgn="base" hangingPunct="0">
        <a:spcBef>
          <a:spcPct val="0"/>
        </a:spcBef>
        <a:spcAft>
          <a:spcPct val="0"/>
        </a:spcAft>
        <a:defRPr sz="4400">
          <a:solidFill>
            <a:schemeClr val="tx2"/>
          </a:solidFill>
          <a:latin typeface="Times" charset="0"/>
        </a:defRPr>
      </a:lvl7pPr>
      <a:lvl8pPr marL="1371600" algn="ctr" rtl="0" eaLnBrk="0" fontAlgn="base" hangingPunct="0">
        <a:spcBef>
          <a:spcPct val="0"/>
        </a:spcBef>
        <a:spcAft>
          <a:spcPct val="0"/>
        </a:spcAft>
        <a:defRPr sz="4400">
          <a:solidFill>
            <a:schemeClr val="tx2"/>
          </a:solidFill>
          <a:latin typeface="Times" charset="0"/>
        </a:defRPr>
      </a:lvl8pPr>
      <a:lvl9pPr marL="1828800" algn="ctr" rtl="0" eaLnBrk="0" fontAlgn="base" hangingPunct="0">
        <a:spcBef>
          <a:spcPct val="0"/>
        </a:spcBef>
        <a:spcAft>
          <a:spcPct val="0"/>
        </a:spcAft>
        <a:defRPr sz="4400">
          <a:solidFill>
            <a:schemeClr val="tx2"/>
          </a:solidFill>
          <a:latin typeface="Times"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i="0">
                <a:latin typeface="+mn-lt"/>
              </a:defRPr>
            </a:lvl1pPr>
          </a:lstStyle>
          <a:p>
            <a:pPr>
              <a:defRPr/>
            </a:pPr>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i="0">
                <a:latin typeface="+mn-lt"/>
              </a:defRPr>
            </a:lvl1pPr>
          </a:lstStyle>
          <a:p>
            <a:pPr>
              <a:defRPr/>
            </a:pPr>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i="0">
                <a:latin typeface="+mn-lt"/>
              </a:defRPr>
            </a:lvl1pPr>
          </a:lstStyle>
          <a:p>
            <a:pPr>
              <a:defRPr/>
            </a:pPr>
            <a:fld id="{E486E542-7683-3D4F-8E57-924FE3DC4945}" type="slidenum">
              <a:rPr lang="en-US" b="0">
                <a:solidFill>
                  <a:srgbClr val="000000"/>
                </a:solidFill>
              </a:rPr>
              <a:pPr>
                <a:def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ctr" rtl="0" eaLnBrk="0" fontAlgn="base" hangingPunct="0">
        <a:spcBef>
          <a:spcPct val="0"/>
        </a:spcBef>
        <a:spcAft>
          <a:spcPct val="0"/>
        </a:spcAft>
        <a:defRPr sz="4400">
          <a:solidFill>
            <a:schemeClr val="tx2"/>
          </a:solidFill>
          <a:latin typeface="+mj-lt"/>
          <a:ea typeface="ＭＳ Ｐゴシック" pitchFamily="1" charset="-128"/>
          <a:cs typeface="ＭＳ Ｐゴシック" pitchFamily="1" charset="-128"/>
        </a:defRPr>
      </a:lvl1pPr>
      <a:lvl2pPr algn="ctr" rtl="0" eaLnBrk="0" fontAlgn="base" hangingPunct="0">
        <a:spcBef>
          <a:spcPct val="0"/>
        </a:spcBef>
        <a:spcAft>
          <a:spcPct val="0"/>
        </a:spcAft>
        <a:defRPr sz="4400">
          <a:solidFill>
            <a:schemeClr val="tx2"/>
          </a:solidFill>
          <a:latin typeface="Times" charset="0"/>
          <a:ea typeface="ＭＳ Ｐゴシック" pitchFamily="1" charset="-128"/>
          <a:cs typeface="ＭＳ Ｐゴシック" pitchFamily="1" charset="-128"/>
        </a:defRPr>
      </a:lvl2pPr>
      <a:lvl3pPr algn="ctr" rtl="0" eaLnBrk="0" fontAlgn="base" hangingPunct="0">
        <a:spcBef>
          <a:spcPct val="0"/>
        </a:spcBef>
        <a:spcAft>
          <a:spcPct val="0"/>
        </a:spcAft>
        <a:defRPr sz="4400">
          <a:solidFill>
            <a:schemeClr val="tx2"/>
          </a:solidFill>
          <a:latin typeface="Times" charset="0"/>
          <a:ea typeface="ＭＳ Ｐゴシック" pitchFamily="1" charset="-128"/>
          <a:cs typeface="ＭＳ Ｐゴシック" pitchFamily="1" charset="-128"/>
        </a:defRPr>
      </a:lvl3pPr>
      <a:lvl4pPr algn="ctr" rtl="0" eaLnBrk="0" fontAlgn="base" hangingPunct="0">
        <a:spcBef>
          <a:spcPct val="0"/>
        </a:spcBef>
        <a:spcAft>
          <a:spcPct val="0"/>
        </a:spcAft>
        <a:defRPr sz="4400">
          <a:solidFill>
            <a:schemeClr val="tx2"/>
          </a:solidFill>
          <a:latin typeface="Times" charset="0"/>
          <a:ea typeface="ＭＳ Ｐゴシック" pitchFamily="1" charset="-128"/>
          <a:cs typeface="ＭＳ Ｐゴシック" pitchFamily="1" charset="-128"/>
        </a:defRPr>
      </a:lvl4pPr>
      <a:lvl5pPr algn="ctr" rtl="0" eaLnBrk="0" fontAlgn="base" hangingPunct="0">
        <a:spcBef>
          <a:spcPct val="0"/>
        </a:spcBef>
        <a:spcAft>
          <a:spcPct val="0"/>
        </a:spcAft>
        <a:defRPr sz="4400">
          <a:solidFill>
            <a:schemeClr val="tx2"/>
          </a:solidFill>
          <a:latin typeface="Times" charset="0"/>
          <a:ea typeface="ＭＳ Ｐゴシック" pitchFamily="1" charset="-128"/>
          <a:cs typeface="ＭＳ Ｐゴシック" pitchFamily="1" charset="-128"/>
        </a:defRPr>
      </a:lvl5pPr>
      <a:lvl6pPr marL="457200" algn="ctr" rtl="0" eaLnBrk="0" fontAlgn="base" hangingPunct="0">
        <a:spcBef>
          <a:spcPct val="0"/>
        </a:spcBef>
        <a:spcAft>
          <a:spcPct val="0"/>
        </a:spcAft>
        <a:defRPr sz="4400">
          <a:solidFill>
            <a:schemeClr val="tx2"/>
          </a:solidFill>
          <a:latin typeface="Times" charset="0"/>
        </a:defRPr>
      </a:lvl6pPr>
      <a:lvl7pPr marL="914400" algn="ctr" rtl="0" eaLnBrk="0" fontAlgn="base" hangingPunct="0">
        <a:spcBef>
          <a:spcPct val="0"/>
        </a:spcBef>
        <a:spcAft>
          <a:spcPct val="0"/>
        </a:spcAft>
        <a:defRPr sz="4400">
          <a:solidFill>
            <a:schemeClr val="tx2"/>
          </a:solidFill>
          <a:latin typeface="Times" charset="0"/>
        </a:defRPr>
      </a:lvl7pPr>
      <a:lvl8pPr marL="1371600" algn="ctr" rtl="0" eaLnBrk="0" fontAlgn="base" hangingPunct="0">
        <a:spcBef>
          <a:spcPct val="0"/>
        </a:spcBef>
        <a:spcAft>
          <a:spcPct val="0"/>
        </a:spcAft>
        <a:defRPr sz="4400">
          <a:solidFill>
            <a:schemeClr val="tx2"/>
          </a:solidFill>
          <a:latin typeface="Times" charset="0"/>
        </a:defRPr>
      </a:lvl8pPr>
      <a:lvl9pPr marL="1828800" algn="ctr" rtl="0" eaLnBrk="0" fontAlgn="base" hangingPunct="0">
        <a:spcBef>
          <a:spcPct val="0"/>
        </a:spcBef>
        <a:spcAft>
          <a:spcPct val="0"/>
        </a:spcAft>
        <a:defRPr sz="4400">
          <a:solidFill>
            <a:schemeClr val="tx2"/>
          </a:solidFill>
          <a:latin typeface="Times"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pitchFamily="1" charset="-128"/>
          <a:cs typeface="ＭＳ Ｐゴシック" pitchFamily="1"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slide" Target="slide23.xml"/><Relationship Id="rId12" Type="http://schemas.openxmlformats.org/officeDocument/2006/relationships/slide" Target="slide33.xml"/><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9.xml"/><Relationship Id="rId6" Type="http://schemas.openxmlformats.org/officeDocument/2006/relationships/slide" Target="slide11.xml"/><Relationship Id="rId7" Type="http://schemas.openxmlformats.org/officeDocument/2006/relationships/slide" Target="slide14.xml"/><Relationship Id="rId8" Type="http://schemas.openxmlformats.org/officeDocument/2006/relationships/slide" Target="slide18.xml"/><Relationship Id="rId9" Type="http://schemas.openxmlformats.org/officeDocument/2006/relationships/slide" Target="slide20.xml"/><Relationship Id="rId10" Type="http://schemas.openxmlformats.org/officeDocument/2006/relationships/slide" Target="slide2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Functions and Libraries</a:t>
            </a:r>
            <a:endParaRPr lang="en-US" sz="3600" dirty="0">
              <a:solidFill>
                <a:srgbClr val="000000"/>
              </a:solidFill>
            </a:endParaRPr>
          </a:p>
        </p:txBody>
      </p:sp>
      <p:sp>
        <p:nvSpPr>
          <p:cNvPr id="4" name="Rectangle 22"/>
          <p:cNvSpPr>
            <a:spLocks noChangeArrowheads="1"/>
          </p:cNvSpPr>
          <p:nvPr/>
        </p:nvSpPr>
        <p:spPr bwMode="auto">
          <a:xfrm>
            <a:off x="1671638" y="573088"/>
            <a:ext cx="1400261"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2</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565649"/>
            <a:ext cx="3657600" cy="246221"/>
          </a:xfrm>
          <a:prstGeom prst="rect">
            <a:avLst/>
          </a:prstGeom>
          <a:noFill/>
          <a:ln w="9525">
            <a:noFill/>
            <a:miter lim="800000"/>
            <a:headEnd/>
            <a:tailEnd/>
          </a:ln>
          <a:effectLst/>
        </p:spPr>
        <p:txBody>
          <a:bodyPr wrap="square">
            <a:prstTxWarp prst="textNoShape">
              <a:avLst/>
            </a:prstTxWarp>
            <a:spAutoFit/>
          </a:bodyPr>
          <a:lstStyle/>
          <a:p>
            <a:r>
              <a:rPr lang="en-US" sz="1000" b="0" i="1" dirty="0" smtClean="0">
                <a:solidFill>
                  <a:srgbClr val="000000"/>
                </a:solidFill>
              </a:rPr>
              <a:t>Your library is your paradise.</a:t>
            </a:r>
            <a:endParaRPr lang="en-US" sz="1000" b="0" i="1" dirty="0">
              <a:solidFill>
                <a:srgbClr val="000000"/>
              </a:solidFill>
            </a:endParaRPr>
          </a:p>
        </p:txBody>
      </p:sp>
      <p:sp>
        <p:nvSpPr>
          <p:cNvPr id="7" name="Rectangle 25"/>
          <p:cNvSpPr>
            <a:spLocks noChangeArrowheads="1"/>
          </p:cNvSpPr>
          <p:nvPr/>
        </p:nvSpPr>
        <p:spPr bwMode="auto">
          <a:xfrm>
            <a:off x="2819400" y="1735670"/>
            <a:ext cx="37861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err="1" smtClean="0"/>
              <a:t>Desiderius</a:t>
            </a:r>
            <a:r>
              <a:rPr lang="en-US" sz="1000" b="0" dirty="0" smtClean="0"/>
              <a:t> Erasmus, </a:t>
            </a:r>
            <a:r>
              <a:rPr lang="en-US" sz="1000" b="0" i="1" dirty="0" smtClean="0"/>
              <a:t>Fisher’s Study at Rotterdam,</a:t>
            </a:r>
            <a:r>
              <a:rPr lang="en-US" sz="1000" b="0" dirty="0" smtClean="0"/>
              <a:t> 1524</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2.1  The idea of a function</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2.2  Libraries</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2.3  Defining functions in C++</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2.4  The mechanics of function calls</a:t>
            </a:r>
            <a:endParaRPr lang="en-US" sz="2400" b="0" u="sng" dirty="0">
              <a:solidFill>
                <a:srgbClr val="3333CC"/>
              </a:solidFill>
            </a:endParaRP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2.5  Reference parameters</a:t>
            </a:r>
            <a:endParaRPr lang="en-US" sz="2400" b="0" u="sng" dirty="0">
              <a:solidFill>
                <a:srgbClr val="3333CC"/>
              </a:solidFill>
            </a:endParaRPr>
          </a:p>
        </p:txBody>
      </p:sp>
      <p:sp>
        <p:nvSpPr>
          <p:cNvPr id="35" name="Text Box 31">
            <a:hlinkClick r:id="rId9" action="ppaction://hlinksldjump"/>
          </p:cNvPr>
          <p:cNvSpPr txBox="1">
            <a:spLocks noChangeArrowheads="1"/>
          </p:cNvSpPr>
          <p:nvPr/>
        </p:nvSpPr>
        <p:spPr bwMode="auto">
          <a:xfrm>
            <a:off x="609600" y="487568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2.6  Interfaces and implementations</a:t>
            </a:r>
            <a:endParaRPr lang="en-US" sz="2400" b="0" u="sng" dirty="0">
              <a:solidFill>
                <a:srgbClr val="3333CC"/>
              </a:solidFill>
            </a:endParaRPr>
          </a:p>
        </p:txBody>
      </p:sp>
      <p:sp>
        <p:nvSpPr>
          <p:cNvPr id="36" name="Text Box 32">
            <a:hlinkClick r:id="rId10" action="ppaction://hlinksldjump"/>
          </p:cNvPr>
          <p:cNvSpPr txBox="1">
            <a:spLocks noChangeArrowheads="1"/>
          </p:cNvSpPr>
          <p:nvPr/>
        </p:nvSpPr>
        <p:spPr bwMode="auto">
          <a:xfrm>
            <a:off x="609600" y="527169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2.7  Principles of interface design</a:t>
            </a:r>
            <a:endParaRPr lang="en-US" sz="2400" b="0" u="sng" dirty="0">
              <a:solidFill>
                <a:srgbClr val="3333CC"/>
              </a:solidFill>
            </a:endParaRPr>
          </a:p>
        </p:txBody>
      </p:sp>
      <p:sp>
        <p:nvSpPr>
          <p:cNvPr id="37" name="Text Box 32">
            <a:hlinkClick r:id="rId11" action="ppaction://hlinksldjump"/>
          </p:cNvPr>
          <p:cNvSpPr txBox="1">
            <a:spLocks noChangeArrowheads="1"/>
          </p:cNvSpPr>
          <p:nvPr/>
        </p:nvSpPr>
        <p:spPr bwMode="auto">
          <a:xfrm>
            <a:off x="609600" y="566771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2.8  Designing a random number library</a:t>
            </a:r>
            <a:endParaRPr lang="en-US" sz="2400" b="0" u="sng" dirty="0">
              <a:solidFill>
                <a:srgbClr val="3333CC"/>
              </a:solidFill>
            </a:endParaRPr>
          </a:p>
        </p:txBody>
      </p:sp>
      <p:sp>
        <p:nvSpPr>
          <p:cNvPr id="17" name="Text Box 32">
            <a:hlinkClick r:id="rId12" action="ppaction://hlinksldjump"/>
          </p:cNvPr>
          <p:cNvSpPr txBox="1">
            <a:spLocks noChangeArrowheads="1"/>
          </p:cNvSpPr>
          <p:nvPr/>
        </p:nvSpPr>
        <p:spPr bwMode="auto">
          <a:xfrm>
            <a:off x="609600" y="6063727"/>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2.9  Introduction to the Stanford libraries</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0278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Useful Functions in </a:t>
            </a:r>
            <a:r>
              <a:rPr lang="en-US" sz="4000" dirty="0">
                <a:solidFill>
                  <a:srgbClr val="FF0000"/>
                </a:solidFill>
                <a:latin typeface="Times New Roman" charset="0"/>
              </a:rPr>
              <a:t>the</a:t>
            </a:r>
            <a:r>
              <a:rPr lang="en-US" sz="4000" dirty="0" smtClean="0">
                <a:solidFill>
                  <a:srgbClr val="FF0000"/>
                </a:solidFill>
                <a:latin typeface="Times New Roman" charset="0"/>
              </a:rPr>
              <a:t> </a:t>
            </a:r>
            <a:r>
              <a:rPr lang="en-US" sz="3600" b="1" dirty="0" smtClean="0">
                <a:solidFill>
                  <a:srgbClr val="FF0000"/>
                </a:solidFill>
                <a:latin typeface="Courier New" charset="0"/>
              </a:rPr>
              <a:t>&lt;</a:t>
            </a:r>
            <a:r>
              <a:rPr lang="en-US" sz="3600" b="1" dirty="0" err="1" smtClean="0">
                <a:solidFill>
                  <a:srgbClr val="FF0000"/>
                </a:solidFill>
                <a:latin typeface="Courier New" charset="0"/>
              </a:rPr>
              <a:t>cmath</a:t>
            </a:r>
            <a:r>
              <a:rPr lang="en-US" sz="3600" b="1" dirty="0" smtClean="0">
                <a:solidFill>
                  <a:srgbClr val="FF0000"/>
                </a:solidFill>
                <a:latin typeface="Courier New" charset="0"/>
              </a:rPr>
              <a:t>&gt;</a:t>
            </a:r>
            <a:r>
              <a:rPr lang="en-US" sz="4000" dirty="0" smtClean="0">
                <a:solidFill>
                  <a:srgbClr val="FF0000"/>
                </a:solidFill>
                <a:latin typeface="Times New Roman" charset="0"/>
              </a:rPr>
              <a:t> Library</a:t>
            </a:r>
            <a:endParaRPr lang="en-US" sz="4000" dirty="0">
              <a:solidFill>
                <a:srgbClr val="FF0000"/>
              </a:solidFill>
              <a:latin typeface="Times New Roman" charset="0"/>
            </a:endParaRPr>
          </a:p>
        </p:txBody>
      </p:sp>
      <p:grpSp>
        <p:nvGrpSpPr>
          <p:cNvPr id="82" name="Group 81"/>
          <p:cNvGrpSpPr/>
          <p:nvPr/>
        </p:nvGrpSpPr>
        <p:grpSpPr>
          <a:xfrm>
            <a:off x="647700" y="1243390"/>
            <a:ext cx="7848600" cy="1422363"/>
            <a:chOff x="609600" y="1170820"/>
            <a:chExt cx="7848600" cy="1422363"/>
          </a:xfrm>
        </p:grpSpPr>
        <p:sp>
          <p:nvSpPr>
            <p:cNvPr id="502809" name="Rectangle 25"/>
            <p:cNvSpPr>
              <a:spLocks noChangeArrowheads="1"/>
            </p:cNvSpPr>
            <p:nvPr/>
          </p:nvSpPr>
          <p:spPr bwMode="auto">
            <a:xfrm>
              <a:off x="609601" y="1208089"/>
              <a:ext cx="7848599" cy="13843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cxnSp>
          <p:nvCxnSpPr>
            <p:cNvPr id="36" name="Straight Connector 35"/>
            <p:cNvCxnSpPr>
              <a:stCxn id="502809" idx="1"/>
              <a:endCxn id="502809" idx="3"/>
            </p:cNvCxnSpPr>
            <p:nvPr/>
          </p:nvCxnSpPr>
          <p:spPr bwMode="auto">
            <a:xfrm rot="10800000" flipH="1">
              <a:off x="609600" y="1898651"/>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2" name="Straight Connector 41"/>
            <p:cNvCxnSpPr/>
            <p:nvPr/>
          </p:nvCxnSpPr>
          <p:spPr bwMode="auto">
            <a:xfrm rot="10800000" flipH="1">
              <a:off x="609601" y="2244726"/>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3" name="Straight Connector 42"/>
            <p:cNvCxnSpPr/>
            <p:nvPr/>
          </p:nvCxnSpPr>
          <p:spPr bwMode="auto">
            <a:xfrm rot="10800000" flipH="1">
              <a:off x="609601" y="1552576"/>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6" name="TextBox 45"/>
            <p:cNvSpPr txBox="1"/>
            <p:nvPr/>
          </p:nvSpPr>
          <p:spPr>
            <a:xfrm>
              <a:off x="637420" y="1170820"/>
              <a:ext cx="1295400" cy="369332"/>
            </a:xfrm>
            <a:prstGeom prst="rect">
              <a:avLst/>
            </a:prstGeom>
            <a:noFill/>
          </p:spPr>
          <p:txBody>
            <a:bodyPr wrap="square" rtlCol="0">
              <a:spAutoFit/>
            </a:bodyPr>
            <a:lstStyle/>
            <a:p>
              <a:r>
                <a:rPr lang="en-US" sz="1800" dirty="0" err="1" smtClean="0">
                  <a:latin typeface="Courier New"/>
                  <a:cs typeface="Courier New"/>
                </a:rPr>
                <a:t>abs(</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cxnSp>
          <p:nvCxnSpPr>
            <p:cNvPr id="48" name="Straight Connector 47"/>
            <p:cNvCxnSpPr/>
            <p:nvPr/>
          </p:nvCxnSpPr>
          <p:spPr bwMode="auto">
            <a:xfrm rot="16200000" flipH="1">
              <a:off x="1478756" y="1900239"/>
              <a:ext cx="1384300"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9" name="TextBox 48"/>
            <p:cNvSpPr txBox="1"/>
            <p:nvPr/>
          </p:nvSpPr>
          <p:spPr>
            <a:xfrm>
              <a:off x="2247900" y="1170820"/>
              <a:ext cx="6172200" cy="369332"/>
            </a:xfrm>
            <a:prstGeom prst="rect">
              <a:avLst/>
            </a:prstGeom>
            <a:noFill/>
          </p:spPr>
          <p:txBody>
            <a:bodyPr wrap="square" rtlCol="0">
              <a:spAutoFit/>
            </a:bodyPr>
            <a:lstStyle/>
            <a:p>
              <a:r>
                <a:rPr lang="en-US" sz="1800" b="0" dirty="0" smtClean="0">
                  <a:latin typeface="Times New Roman"/>
                  <a:cs typeface="Times New Roman"/>
                </a:rPr>
                <a:t>Returns the absolute value of </a:t>
              </a:r>
              <a:r>
                <a:rPr lang="en-US" sz="1800" b="0" i="1" dirty="0" err="1" smtClean="0">
                  <a:latin typeface="Times New Roman"/>
                  <a:cs typeface="Times New Roman"/>
                </a:rPr>
                <a:t>x</a:t>
              </a:r>
              <a:r>
                <a:rPr lang="en-US" sz="1800" b="0" dirty="0" smtClean="0">
                  <a:latin typeface="Times New Roman"/>
                  <a:cs typeface="Times New Roman"/>
                </a:rPr>
                <a:t>.</a:t>
              </a:r>
              <a:endParaRPr lang="en-US" sz="1800" dirty="0">
                <a:latin typeface="Courier New"/>
                <a:cs typeface="Courier New"/>
              </a:endParaRPr>
            </a:p>
          </p:txBody>
        </p:sp>
        <p:sp>
          <p:nvSpPr>
            <p:cNvPr id="50" name="TextBox 49"/>
            <p:cNvSpPr txBox="1"/>
            <p:nvPr/>
          </p:nvSpPr>
          <p:spPr>
            <a:xfrm>
              <a:off x="637420" y="1516740"/>
              <a:ext cx="1295400" cy="369332"/>
            </a:xfrm>
            <a:prstGeom prst="rect">
              <a:avLst/>
            </a:prstGeom>
            <a:noFill/>
          </p:spPr>
          <p:txBody>
            <a:bodyPr wrap="square" rtlCol="0">
              <a:spAutoFit/>
            </a:bodyPr>
            <a:lstStyle/>
            <a:p>
              <a:r>
                <a:rPr lang="en-US" sz="1800" dirty="0" err="1" smtClean="0">
                  <a:latin typeface="Courier New"/>
                  <a:cs typeface="Courier New"/>
                </a:rPr>
                <a:t>sqrt(</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sp>
          <p:nvSpPr>
            <p:cNvPr id="51" name="TextBox 50"/>
            <p:cNvSpPr txBox="1"/>
            <p:nvPr/>
          </p:nvSpPr>
          <p:spPr>
            <a:xfrm>
              <a:off x="2247900" y="1516740"/>
              <a:ext cx="6172200" cy="369332"/>
            </a:xfrm>
            <a:prstGeom prst="rect">
              <a:avLst/>
            </a:prstGeom>
            <a:noFill/>
          </p:spPr>
          <p:txBody>
            <a:bodyPr wrap="square" rtlCol="0">
              <a:spAutoFit/>
            </a:bodyPr>
            <a:lstStyle/>
            <a:p>
              <a:r>
                <a:rPr lang="en-US" sz="1800" b="0" dirty="0" smtClean="0">
                  <a:latin typeface="Times New Roman"/>
                  <a:cs typeface="Times New Roman"/>
                </a:rPr>
                <a:t>Returns the square root of </a:t>
              </a:r>
              <a:r>
                <a:rPr lang="en-US" sz="1800" b="0" i="1" dirty="0" err="1" smtClean="0">
                  <a:latin typeface="Times New Roman"/>
                  <a:cs typeface="Times New Roman"/>
                </a:rPr>
                <a:t>x</a:t>
              </a:r>
              <a:r>
                <a:rPr lang="en-US" sz="1800" b="0" dirty="0" smtClean="0">
                  <a:latin typeface="Times New Roman"/>
                  <a:cs typeface="Times New Roman"/>
                </a:rPr>
                <a:t>.</a:t>
              </a:r>
              <a:endParaRPr lang="en-US" sz="1800" dirty="0">
                <a:latin typeface="Courier New"/>
                <a:cs typeface="Courier New"/>
              </a:endParaRPr>
            </a:p>
          </p:txBody>
        </p:sp>
        <p:sp>
          <p:nvSpPr>
            <p:cNvPr id="52" name="TextBox 51"/>
            <p:cNvSpPr txBox="1"/>
            <p:nvPr/>
          </p:nvSpPr>
          <p:spPr>
            <a:xfrm>
              <a:off x="637420" y="1862660"/>
              <a:ext cx="1295400" cy="369332"/>
            </a:xfrm>
            <a:prstGeom prst="rect">
              <a:avLst/>
            </a:prstGeom>
            <a:noFill/>
          </p:spPr>
          <p:txBody>
            <a:bodyPr wrap="square" rtlCol="0">
              <a:spAutoFit/>
            </a:bodyPr>
            <a:lstStyle/>
            <a:p>
              <a:r>
                <a:rPr lang="en-US" sz="1800" dirty="0" err="1" smtClean="0">
                  <a:latin typeface="Courier New"/>
                  <a:cs typeface="Courier New"/>
                </a:rPr>
                <a:t>floor(</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sp>
          <p:nvSpPr>
            <p:cNvPr id="53" name="TextBox 52"/>
            <p:cNvSpPr txBox="1"/>
            <p:nvPr/>
          </p:nvSpPr>
          <p:spPr>
            <a:xfrm>
              <a:off x="2247900" y="1862660"/>
              <a:ext cx="6172200" cy="369332"/>
            </a:xfrm>
            <a:prstGeom prst="rect">
              <a:avLst/>
            </a:prstGeom>
            <a:noFill/>
          </p:spPr>
          <p:txBody>
            <a:bodyPr wrap="square" rtlCol="0">
              <a:spAutoFit/>
            </a:bodyPr>
            <a:lstStyle/>
            <a:p>
              <a:r>
                <a:rPr lang="en-US" sz="1800" b="0" dirty="0" smtClean="0">
                  <a:latin typeface="Times New Roman"/>
                  <a:cs typeface="Times New Roman"/>
                </a:rPr>
                <a:t>Returns the largest integer less than or equal to </a:t>
              </a:r>
              <a:r>
                <a:rPr lang="en-US" sz="1800" b="0" i="1" dirty="0" err="1" smtClean="0">
                  <a:latin typeface="Times New Roman"/>
                  <a:cs typeface="Times New Roman"/>
                </a:rPr>
                <a:t>x</a:t>
              </a:r>
              <a:r>
                <a:rPr lang="en-US" sz="1800" b="0" dirty="0" smtClean="0">
                  <a:latin typeface="Times New Roman"/>
                  <a:cs typeface="Times New Roman"/>
                </a:rPr>
                <a:t>.</a:t>
              </a:r>
              <a:endParaRPr lang="en-US" sz="1800" dirty="0">
                <a:latin typeface="Courier New"/>
                <a:cs typeface="Courier New"/>
              </a:endParaRPr>
            </a:p>
          </p:txBody>
        </p:sp>
        <p:sp>
          <p:nvSpPr>
            <p:cNvPr id="54" name="TextBox 53"/>
            <p:cNvSpPr txBox="1"/>
            <p:nvPr/>
          </p:nvSpPr>
          <p:spPr>
            <a:xfrm>
              <a:off x="637420" y="2208580"/>
              <a:ext cx="1295400" cy="369332"/>
            </a:xfrm>
            <a:prstGeom prst="rect">
              <a:avLst/>
            </a:prstGeom>
            <a:noFill/>
          </p:spPr>
          <p:txBody>
            <a:bodyPr wrap="square" rtlCol="0">
              <a:spAutoFit/>
            </a:bodyPr>
            <a:lstStyle/>
            <a:p>
              <a:r>
                <a:rPr lang="en-US" sz="1800" dirty="0" err="1" smtClean="0">
                  <a:latin typeface="Courier New"/>
                  <a:cs typeface="Courier New"/>
                </a:rPr>
                <a:t>ceil(</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sp>
          <p:nvSpPr>
            <p:cNvPr id="55" name="TextBox 54"/>
            <p:cNvSpPr txBox="1"/>
            <p:nvPr/>
          </p:nvSpPr>
          <p:spPr>
            <a:xfrm>
              <a:off x="2247900" y="2208580"/>
              <a:ext cx="6172200" cy="369332"/>
            </a:xfrm>
            <a:prstGeom prst="rect">
              <a:avLst/>
            </a:prstGeom>
            <a:noFill/>
          </p:spPr>
          <p:txBody>
            <a:bodyPr wrap="square" rtlCol="0">
              <a:spAutoFit/>
            </a:bodyPr>
            <a:lstStyle/>
            <a:p>
              <a:r>
                <a:rPr lang="en-US" sz="1800" b="0" dirty="0" smtClean="0">
                  <a:latin typeface="Times New Roman"/>
                  <a:cs typeface="Times New Roman"/>
                </a:rPr>
                <a:t>Returns the smallest integer greater than or equal to </a:t>
              </a:r>
              <a:r>
                <a:rPr lang="en-US" sz="1800" b="0" i="1" dirty="0" err="1" smtClean="0">
                  <a:latin typeface="Times New Roman"/>
                  <a:cs typeface="Times New Roman"/>
                </a:rPr>
                <a:t>x</a:t>
              </a:r>
              <a:r>
                <a:rPr lang="en-US" sz="1800" b="0" dirty="0" smtClean="0">
                  <a:latin typeface="Times New Roman"/>
                  <a:cs typeface="Times New Roman"/>
                </a:rPr>
                <a:t>.</a:t>
              </a:r>
              <a:endParaRPr lang="en-US" sz="1800" dirty="0">
                <a:latin typeface="Courier New"/>
                <a:cs typeface="Courier New"/>
              </a:endParaRPr>
            </a:p>
          </p:txBody>
        </p:sp>
      </p:grpSp>
      <p:grpSp>
        <p:nvGrpSpPr>
          <p:cNvPr id="83" name="Group 82"/>
          <p:cNvGrpSpPr/>
          <p:nvPr/>
        </p:nvGrpSpPr>
        <p:grpSpPr>
          <a:xfrm>
            <a:off x="647700" y="2921037"/>
            <a:ext cx="7848600" cy="1422363"/>
            <a:chOff x="609600" y="1170820"/>
            <a:chExt cx="7848600" cy="1422363"/>
          </a:xfrm>
        </p:grpSpPr>
        <p:sp>
          <p:nvSpPr>
            <p:cNvPr id="84" name="Rectangle 25"/>
            <p:cNvSpPr>
              <a:spLocks noChangeArrowheads="1"/>
            </p:cNvSpPr>
            <p:nvPr/>
          </p:nvSpPr>
          <p:spPr bwMode="auto">
            <a:xfrm>
              <a:off x="609601" y="1208089"/>
              <a:ext cx="7848599" cy="13843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cxnSp>
          <p:nvCxnSpPr>
            <p:cNvPr id="85" name="Straight Connector 84"/>
            <p:cNvCxnSpPr>
              <a:stCxn id="84" idx="1"/>
              <a:endCxn id="84" idx="3"/>
            </p:cNvCxnSpPr>
            <p:nvPr/>
          </p:nvCxnSpPr>
          <p:spPr bwMode="auto">
            <a:xfrm rot="10800000" flipH="1">
              <a:off x="609600" y="1898651"/>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6" name="Straight Connector 85"/>
            <p:cNvCxnSpPr/>
            <p:nvPr/>
          </p:nvCxnSpPr>
          <p:spPr bwMode="auto">
            <a:xfrm rot="10800000" flipH="1">
              <a:off x="609601" y="2244726"/>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7" name="Straight Connector 86"/>
            <p:cNvCxnSpPr/>
            <p:nvPr/>
          </p:nvCxnSpPr>
          <p:spPr bwMode="auto">
            <a:xfrm rot="10800000" flipH="1">
              <a:off x="609601" y="1552576"/>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88" name="TextBox 87"/>
            <p:cNvSpPr txBox="1"/>
            <p:nvPr/>
          </p:nvSpPr>
          <p:spPr>
            <a:xfrm>
              <a:off x="637420" y="1170820"/>
              <a:ext cx="1295400" cy="369332"/>
            </a:xfrm>
            <a:prstGeom prst="rect">
              <a:avLst/>
            </a:prstGeom>
            <a:noFill/>
          </p:spPr>
          <p:txBody>
            <a:bodyPr wrap="square" rtlCol="0">
              <a:spAutoFit/>
            </a:bodyPr>
            <a:lstStyle/>
            <a:p>
              <a:r>
                <a:rPr lang="en-US" sz="1800" dirty="0" err="1" smtClean="0">
                  <a:latin typeface="Courier New"/>
                  <a:cs typeface="Courier New"/>
                </a:rPr>
                <a:t>exp(</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cxnSp>
          <p:nvCxnSpPr>
            <p:cNvPr id="89" name="Straight Connector 88"/>
            <p:cNvCxnSpPr/>
            <p:nvPr/>
          </p:nvCxnSpPr>
          <p:spPr bwMode="auto">
            <a:xfrm rot="16200000" flipH="1">
              <a:off x="1478756" y="1900239"/>
              <a:ext cx="1384300"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90" name="TextBox 89"/>
            <p:cNvSpPr txBox="1"/>
            <p:nvPr/>
          </p:nvSpPr>
          <p:spPr>
            <a:xfrm>
              <a:off x="2247900" y="1170820"/>
              <a:ext cx="6172200" cy="369332"/>
            </a:xfrm>
            <a:prstGeom prst="rect">
              <a:avLst/>
            </a:prstGeom>
            <a:noFill/>
          </p:spPr>
          <p:txBody>
            <a:bodyPr wrap="square" rtlCol="0">
              <a:spAutoFit/>
            </a:bodyPr>
            <a:lstStyle/>
            <a:p>
              <a:r>
                <a:rPr lang="en-US" sz="1800" b="0" dirty="0" smtClean="0">
                  <a:latin typeface="Times New Roman"/>
                  <a:cs typeface="Times New Roman"/>
                </a:rPr>
                <a:t>Returns the exponential function of </a:t>
              </a:r>
              <a:r>
                <a:rPr lang="en-US" sz="1800" b="0" i="1" dirty="0" err="1" smtClean="0">
                  <a:latin typeface="Times New Roman"/>
                  <a:cs typeface="Times New Roman"/>
                </a:rPr>
                <a:t>x</a:t>
              </a:r>
              <a:r>
                <a:rPr lang="en-US" sz="1800" b="0" dirty="0" smtClean="0">
                  <a:latin typeface="Times New Roman"/>
                  <a:cs typeface="Times New Roman"/>
                </a:rPr>
                <a:t> (</a:t>
              </a:r>
              <a:r>
                <a:rPr lang="en-US" sz="1800" b="0" i="1" dirty="0" err="1" smtClean="0">
                  <a:latin typeface="Times New Roman"/>
                  <a:cs typeface="Times New Roman"/>
                </a:rPr>
                <a:t>e</a:t>
              </a:r>
              <a:r>
                <a:rPr lang="en-US" sz="400" b="0" i="1" dirty="0" smtClean="0">
                  <a:latin typeface="Times New Roman"/>
                  <a:cs typeface="Times New Roman"/>
                </a:rPr>
                <a:t> </a:t>
              </a:r>
              <a:r>
                <a:rPr lang="en-US" sz="1800" b="0" i="1" baseline="35000" dirty="0" err="1" smtClean="0">
                  <a:latin typeface="Times New Roman"/>
                  <a:cs typeface="Times New Roman"/>
                </a:rPr>
                <a:t>x</a:t>
              </a:r>
              <a:r>
                <a:rPr lang="en-US" sz="1800" b="0" dirty="0" smtClean="0">
                  <a:latin typeface="Times New Roman"/>
                  <a:cs typeface="Times New Roman"/>
                </a:rPr>
                <a:t>).</a:t>
              </a:r>
              <a:endParaRPr lang="en-US" sz="1800" dirty="0">
                <a:latin typeface="Courier New"/>
                <a:cs typeface="Courier New"/>
              </a:endParaRPr>
            </a:p>
          </p:txBody>
        </p:sp>
        <p:sp>
          <p:nvSpPr>
            <p:cNvPr id="91" name="TextBox 90"/>
            <p:cNvSpPr txBox="1"/>
            <p:nvPr/>
          </p:nvSpPr>
          <p:spPr>
            <a:xfrm>
              <a:off x="637420" y="1516740"/>
              <a:ext cx="1295400" cy="369332"/>
            </a:xfrm>
            <a:prstGeom prst="rect">
              <a:avLst/>
            </a:prstGeom>
            <a:noFill/>
          </p:spPr>
          <p:txBody>
            <a:bodyPr wrap="square" rtlCol="0">
              <a:spAutoFit/>
            </a:bodyPr>
            <a:lstStyle/>
            <a:p>
              <a:r>
                <a:rPr lang="en-US" sz="1800" dirty="0" err="1" smtClean="0">
                  <a:latin typeface="Courier New"/>
                  <a:cs typeface="Courier New"/>
                </a:rPr>
                <a:t>log(</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sp>
          <p:nvSpPr>
            <p:cNvPr id="92" name="TextBox 91"/>
            <p:cNvSpPr txBox="1"/>
            <p:nvPr/>
          </p:nvSpPr>
          <p:spPr>
            <a:xfrm>
              <a:off x="2247900" y="1516740"/>
              <a:ext cx="6172200" cy="369332"/>
            </a:xfrm>
            <a:prstGeom prst="rect">
              <a:avLst/>
            </a:prstGeom>
            <a:noFill/>
          </p:spPr>
          <p:txBody>
            <a:bodyPr wrap="square" rtlCol="0">
              <a:spAutoFit/>
            </a:bodyPr>
            <a:lstStyle/>
            <a:p>
              <a:r>
                <a:rPr lang="en-US" sz="1800" b="0" dirty="0" smtClean="0">
                  <a:latin typeface="Times New Roman"/>
                  <a:cs typeface="Times New Roman"/>
                </a:rPr>
                <a:t>Returns the natural logarithm (base </a:t>
              </a:r>
              <a:r>
                <a:rPr lang="en-US" sz="1800" b="0" dirty="0" err="1" smtClean="0">
                  <a:latin typeface="Times New Roman"/>
                  <a:cs typeface="Times New Roman"/>
                </a:rPr>
                <a:t>e</a:t>
              </a:r>
              <a:r>
                <a:rPr lang="en-US" sz="1800" b="0" dirty="0" smtClean="0">
                  <a:latin typeface="Times New Roman"/>
                  <a:cs typeface="Times New Roman"/>
                </a:rPr>
                <a:t>) of </a:t>
              </a:r>
              <a:r>
                <a:rPr lang="en-US" sz="1800" b="0" i="1" dirty="0" err="1" smtClean="0">
                  <a:latin typeface="Times New Roman"/>
                  <a:cs typeface="Times New Roman"/>
                </a:rPr>
                <a:t>x</a:t>
              </a:r>
              <a:r>
                <a:rPr lang="en-US" sz="1800" b="0" dirty="0" smtClean="0">
                  <a:latin typeface="Times New Roman"/>
                  <a:cs typeface="Times New Roman"/>
                </a:rPr>
                <a:t>.</a:t>
              </a:r>
              <a:endParaRPr lang="en-US" sz="1800" dirty="0">
                <a:latin typeface="Courier New"/>
                <a:cs typeface="Courier New"/>
              </a:endParaRPr>
            </a:p>
          </p:txBody>
        </p:sp>
        <p:sp>
          <p:nvSpPr>
            <p:cNvPr id="93" name="TextBox 92"/>
            <p:cNvSpPr txBox="1"/>
            <p:nvPr/>
          </p:nvSpPr>
          <p:spPr>
            <a:xfrm>
              <a:off x="637420" y="1862660"/>
              <a:ext cx="1295400" cy="369332"/>
            </a:xfrm>
            <a:prstGeom prst="rect">
              <a:avLst/>
            </a:prstGeom>
            <a:noFill/>
          </p:spPr>
          <p:txBody>
            <a:bodyPr wrap="square" rtlCol="0">
              <a:spAutoFit/>
            </a:bodyPr>
            <a:lstStyle/>
            <a:p>
              <a:r>
                <a:rPr lang="en-US" sz="1800" dirty="0" smtClean="0">
                  <a:latin typeface="Courier New"/>
                  <a:cs typeface="Courier New"/>
                </a:rPr>
                <a:t>log10(</a:t>
              </a:r>
              <a:r>
                <a:rPr lang="en-US" sz="1800" b="0" i="1" dirty="0"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sp>
          <p:nvSpPr>
            <p:cNvPr id="94" name="TextBox 93"/>
            <p:cNvSpPr txBox="1"/>
            <p:nvPr/>
          </p:nvSpPr>
          <p:spPr>
            <a:xfrm>
              <a:off x="2247900" y="1862660"/>
              <a:ext cx="6172200" cy="369332"/>
            </a:xfrm>
            <a:prstGeom prst="rect">
              <a:avLst/>
            </a:prstGeom>
            <a:noFill/>
          </p:spPr>
          <p:txBody>
            <a:bodyPr wrap="square" rtlCol="0">
              <a:spAutoFit/>
            </a:bodyPr>
            <a:lstStyle/>
            <a:p>
              <a:r>
                <a:rPr lang="en-US" sz="1800" b="0" dirty="0" smtClean="0">
                  <a:latin typeface="Times New Roman"/>
                  <a:cs typeface="Times New Roman"/>
                </a:rPr>
                <a:t>Returns the common logarithm (base 10) of </a:t>
              </a:r>
              <a:r>
                <a:rPr lang="en-US" sz="1800" b="0" i="1" dirty="0" err="1" smtClean="0">
                  <a:latin typeface="Times New Roman"/>
                  <a:cs typeface="Times New Roman"/>
                </a:rPr>
                <a:t>x</a:t>
              </a:r>
              <a:r>
                <a:rPr lang="en-US" sz="1800" b="0" dirty="0" smtClean="0">
                  <a:latin typeface="Times New Roman"/>
                  <a:cs typeface="Times New Roman"/>
                </a:rPr>
                <a:t>.</a:t>
              </a:r>
              <a:endParaRPr lang="en-US" sz="1800" dirty="0">
                <a:latin typeface="Courier New"/>
                <a:cs typeface="Courier New"/>
              </a:endParaRPr>
            </a:p>
          </p:txBody>
        </p:sp>
        <p:sp>
          <p:nvSpPr>
            <p:cNvPr id="95" name="TextBox 94"/>
            <p:cNvSpPr txBox="1"/>
            <p:nvPr/>
          </p:nvSpPr>
          <p:spPr>
            <a:xfrm>
              <a:off x="637420" y="2208580"/>
              <a:ext cx="1295400" cy="369332"/>
            </a:xfrm>
            <a:prstGeom prst="rect">
              <a:avLst/>
            </a:prstGeom>
            <a:noFill/>
          </p:spPr>
          <p:txBody>
            <a:bodyPr wrap="square" rtlCol="0">
              <a:spAutoFit/>
            </a:bodyPr>
            <a:lstStyle/>
            <a:p>
              <a:r>
                <a:rPr lang="en-US" sz="1800" dirty="0" err="1" smtClean="0">
                  <a:latin typeface="Courier New"/>
                  <a:cs typeface="Courier New"/>
                </a:rPr>
                <a:t>pow(</a:t>
              </a:r>
              <a:r>
                <a:rPr lang="en-US" sz="1800" b="0" i="1" dirty="0" err="1" smtClean="0">
                  <a:latin typeface="Times New Roman"/>
                  <a:cs typeface="Times New Roman"/>
                </a:rPr>
                <a:t>x</a:t>
              </a:r>
              <a:r>
                <a:rPr lang="en-US" sz="1800" dirty="0" smtClean="0">
                  <a:latin typeface="Courier New"/>
                  <a:cs typeface="Courier New"/>
                </a:rPr>
                <a:t>,</a:t>
              </a:r>
              <a:r>
                <a:rPr lang="en-US" sz="1800" b="0" i="1" dirty="0" smtClean="0">
                  <a:latin typeface="Times New Roman"/>
                  <a:cs typeface="Times New Roman"/>
                </a:rPr>
                <a:t> </a:t>
              </a:r>
              <a:r>
                <a:rPr lang="en-US" sz="1800" b="0" i="1" dirty="0" err="1" smtClean="0">
                  <a:latin typeface="Times New Roman"/>
                  <a:cs typeface="Times New Roman"/>
                </a:rPr>
                <a:t>y</a:t>
              </a:r>
              <a:r>
                <a:rPr lang="en-US" sz="1800" dirty="0" smtClean="0">
                  <a:latin typeface="Courier New"/>
                  <a:cs typeface="Courier New"/>
                </a:rPr>
                <a:t>)</a:t>
              </a:r>
              <a:endParaRPr lang="en-US" sz="1800" dirty="0">
                <a:latin typeface="Courier New"/>
                <a:cs typeface="Courier New"/>
              </a:endParaRPr>
            </a:p>
          </p:txBody>
        </p:sp>
        <p:sp>
          <p:nvSpPr>
            <p:cNvPr id="96" name="TextBox 95"/>
            <p:cNvSpPr txBox="1"/>
            <p:nvPr/>
          </p:nvSpPr>
          <p:spPr>
            <a:xfrm>
              <a:off x="2247900" y="2208580"/>
              <a:ext cx="6172200" cy="369332"/>
            </a:xfrm>
            <a:prstGeom prst="rect">
              <a:avLst/>
            </a:prstGeom>
            <a:noFill/>
          </p:spPr>
          <p:txBody>
            <a:bodyPr wrap="square" rtlCol="0">
              <a:spAutoFit/>
            </a:bodyPr>
            <a:lstStyle/>
            <a:p>
              <a:r>
                <a:rPr lang="en-US" sz="1800" b="0" dirty="0" smtClean="0">
                  <a:latin typeface="Times New Roman"/>
                  <a:cs typeface="Times New Roman"/>
                </a:rPr>
                <a:t>Returns </a:t>
              </a:r>
              <a:r>
                <a:rPr lang="en-US" sz="1800" b="0" i="1" dirty="0" err="1" smtClean="0">
                  <a:latin typeface="Times New Roman"/>
                  <a:cs typeface="Times New Roman"/>
                </a:rPr>
                <a:t>x</a:t>
              </a:r>
              <a:r>
                <a:rPr lang="en-US" sz="400" b="0" i="1" dirty="0" smtClean="0">
                  <a:latin typeface="Times New Roman"/>
                  <a:cs typeface="Times New Roman"/>
                </a:rPr>
                <a:t> </a:t>
              </a:r>
              <a:r>
                <a:rPr lang="en-US" sz="1800" b="0" i="1" baseline="35000" dirty="0" err="1" smtClean="0">
                  <a:latin typeface="Times New Roman"/>
                  <a:cs typeface="Times New Roman"/>
                </a:rPr>
                <a:t>y</a:t>
              </a:r>
              <a:r>
                <a:rPr lang="en-US" sz="1800" b="0" dirty="0" smtClean="0">
                  <a:latin typeface="Times New Roman"/>
                  <a:cs typeface="Times New Roman"/>
                </a:rPr>
                <a:t>.</a:t>
              </a:r>
              <a:endParaRPr lang="en-US" sz="1800" dirty="0">
                <a:latin typeface="Courier New"/>
                <a:cs typeface="Courier New"/>
              </a:endParaRPr>
            </a:p>
          </p:txBody>
        </p:sp>
      </p:grpSp>
      <p:grpSp>
        <p:nvGrpSpPr>
          <p:cNvPr id="119" name="Group 118"/>
          <p:cNvGrpSpPr/>
          <p:nvPr/>
        </p:nvGrpSpPr>
        <p:grpSpPr>
          <a:xfrm>
            <a:off x="647700" y="4581712"/>
            <a:ext cx="7855859" cy="1768290"/>
            <a:chOff x="647700" y="4581712"/>
            <a:chExt cx="7855859" cy="1768290"/>
          </a:xfrm>
        </p:grpSpPr>
        <p:sp>
          <p:nvSpPr>
            <p:cNvPr id="98" name="Rectangle 25"/>
            <p:cNvSpPr>
              <a:spLocks noChangeArrowheads="1"/>
            </p:cNvSpPr>
            <p:nvPr/>
          </p:nvSpPr>
          <p:spPr bwMode="auto">
            <a:xfrm>
              <a:off x="647701" y="4618980"/>
              <a:ext cx="7848599" cy="1731019"/>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cxnSp>
          <p:nvCxnSpPr>
            <p:cNvPr id="99" name="Straight Connector 98"/>
            <p:cNvCxnSpPr/>
            <p:nvPr/>
          </p:nvCxnSpPr>
          <p:spPr bwMode="auto">
            <a:xfrm rot="10800000" flipH="1">
              <a:off x="647700" y="5310268"/>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0" name="Straight Connector 99"/>
            <p:cNvCxnSpPr/>
            <p:nvPr/>
          </p:nvCxnSpPr>
          <p:spPr bwMode="auto">
            <a:xfrm rot="10800000" flipH="1">
              <a:off x="647701" y="5655912"/>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1" name="Straight Connector 100"/>
            <p:cNvCxnSpPr/>
            <p:nvPr/>
          </p:nvCxnSpPr>
          <p:spPr bwMode="auto">
            <a:xfrm rot="10800000" flipH="1">
              <a:off x="647701" y="4964624"/>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02" name="TextBox 101"/>
            <p:cNvSpPr txBox="1"/>
            <p:nvPr/>
          </p:nvSpPr>
          <p:spPr>
            <a:xfrm>
              <a:off x="675520" y="4581712"/>
              <a:ext cx="1458080" cy="369332"/>
            </a:xfrm>
            <a:prstGeom prst="rect">
              <a:avLst/>
            </a:prstGeom>
            <a:noFill/>
          </p:spPr>
          <p:txBody>
            <a:bodyPr wrap="square" rtlCol="0">
              <a:spAutoFit/>
            </a:bodyPr>
            <a:lstStyle/>
            <a:p>
              <a:r>
                <a:rPr lang="en-US" sz="1800" dirty="0" err="1" smtClean="0">
                  <a:latin typeface="Courier New"/>
                  <a:cs typeface="Courier New"/>
                </a:rPr>
                <a:t>cos(</a:t>
              </a:r>
              <a:r>
                <a:rPr lang="en-US" sz="1800" b="0" i="1" dirty="0" err="1" smtClean="0">
                  <a:latin typeface="Times New Roman"/>
                  <a:cs typeface="Times New Roman"/>
                </a:rPr>
                <a:t>theta</a:t>
              </a:r>
              <a:r>
                <a:rPr lang="en-US" sz="1800" dirty="0" smtClean="0">
                  <a:latin typeface="Courier New"/>
                  <a:cs typeface="Courier New"/>
                </a:rPr>
                <a:t>)</a:t>
              </a:r>
              <a:endParaRPr lang="en-US" sz="1800" dirty="0">
                <a:latin typeface="Courier New"/>
                <a:cs typeface="Courier New"/>
              </a:endParaRPr>
            </a:p>
          </p:txBody>
        </p:sp>
        <p:cxnSp>
          <p:nvCxnSpPr>
            <p:cNvPr id="103" name="Straight Connector 102"/>
            <p:cNvCxnSpPr/>
            <p:nvPr/>
          </p:nvCxnSpPr>
          <p:spPr bwMode="auto">
            <a:xfrm rot="5400000">
              <a:off x="1343363" y="5483566"/>
              <a:ext cx="1730229" cy="2644"/>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04" name="TextBox 103"/>
            <p:cNvSpPr txBox="1"/>
            <p:nvPr/>
          </p:nvSpPr>
          <p:spPr>
            <a:xfrm>
              <a:off x="2286000" y="4581712"/>
              <a:ext cx="6172200" cy="369332"/>
            </a:xfrm>
            <a:prstGeom prst="rect">
              <a:avLst/>
            </a:prstGeom>
            <a:noFill/>
          </p:spPr>
          <p:txBody>
            <a:bodyPr wrap="square" rtlCol="0">
              <a:spAutoFit/>
            </a:bodyPr>
            <a:lstStyle/>
            <a:p>
              <a:r>
                <a:rPr lang="en-US" sz="1800" b="0" dirty="0" smtClean="0">
                  <a:latin typeface="Times New Roman"/>
                  <a:cs typeface="Times New Roman"/>
                </a:rPr>
                <a:t>Returns the trigonometric cosine of the radian angle </a:t>
              </a:r>
              <a:r>
                <a:rPr lang="en-US" sz="1800" b="0" i="1" dirty="0" smtClean="0">
                  <a:latin typeface="Times New Roman"/>
                  <a:cs typeface="Times New Roman"/>
                </a:rPr>
                <a:t>theta</a:t>
              </a:r>
              <a:r>
                <a:rPr lang="en-US" sz="1800" b="0" dirty="0" smtClean="0">
                  <a:latin typeface="Times New Roman"/>
                  <a:cs typeface="Times New Roman"/>
                </a:rPr>
                <a:t>.</a:t>
              </a:r>
              <a:endParaRPr lang="en-US" sz="1800" dirty="0">
                <a:latin typeface="Courier New"/>
                <a:cs typeface="Courier New"/>
              </a:endParaRPr>
            </a:p>
          </p:txBody>
        </p:sp>
        <p:sp>
          <p:nvSpPr>
            <p:cNvPr id="105" name="TextBox 104"/>
            <p:cNvSpPr txBox="1"/>
            <p:nvPr/>
          </p:nvSpPr>
          <p:spPr>
            <a:xfrm>
              <a:off x="675520" y="4927632"/>
              <a:ext cx="1381880" cy="369332"/>
            </a:xfrm>
            <a:prstGeom prst="rect">
              <a:avLst/>
            </a:prstGeom>
            <a:noFill/>
          </p:spPr>
          <p:txBody>
            <a:bodyPr wrap="square" rtlCol="0">
              <a:spAutoFit/>
            </a:bodyPr>
            <a:lstStyle/>
            <a:p>
              <a:r>
                <a:rPr lang="en-US" sz="1800" dirty="0" err="1" smtClean="0">
                  <a:latin typeface="Courier New"/>
                  <a:cs typeface="Courier New"/>
                </a:rPr>
                <a:t>sin(</a:t>
              </a:r>
              <a:r>
                <a:rPr lang="en-US" sz="1800" b="0" i="1" dirty="0" err="1" smtClean="0">
                  <a:latin typeface="Times New Roman"/>
                  <a:cs typeface="Times New Roman"/>
                </a:rPr>
                <a:t>theta</a:t>
              </a:r>
              <a:r>
                <a:rPr lang="en-US" sz="1800" dirty="0" smtClean="0">
                  <a:latin typeface="Courier New"/>
                  <a:cs typeface="Courier New"/>
                </a:rPr>
                <a:t>)</a:t>
              </a:r>
              <a:endParaRPr lang="en-US" sz="1800" dirty="0">
                <a:latin typeface="Courier New"/>
                <a:cs typeface="Courier New"/>
              </a:endParaRPr>
            </a:p>
          </p:txBody>
        </p:sp>
        <p:sp>
          <p:nvSpPr>
            <p:cNvPr id="106" name="TextBox 105"/>
            <p:cNvSpPr txBox="1"/>
            <p:nvPr/>
          </p:nvSpPr>
          <p:spPr>
            <a:xfrm>
              <a:off x="2286000" y="4927632"/>
              <a:ext cx="6172200" cy="369332"/>
            </a:xfrm>
            <a:prstGeom prst="rect">
              <a:avLst/>
            </a:prstGeom>
            <a:noFill/>
          </p:spPr>
          <p:txBody>
            <a:bodyPr wrap="square" rtlCol="0">
              <a:spAutoFit/>
            </a:bodyPr>
            <a:lstStyle/>
            <a:p>
              <a:r>
                <a:rPr lang="en-US" sz="1800" b="0" dirty="0" smtClean="0">
                  <a:latin typeface="Times New Roman"/>
                  <a:cs typeface="Times New Roman"/>
                </a:rPr>
                <a:t>Returns the sine of the radian angle </a:t>
              </a:r>
              <a:r>
                <a:rPr lang="en-US" sz="1800" b="0" i="1" dirty="0" smtClean="0">
                  <a:latin typeface="Times New Roman"/>
                  <a:cs typeface="Times New Roman"/>
                </a:rPr>
                <a:t>theta</a:t>
              </a:r>
              <a:r>
                <a:rPr lang="en-US" sz="1800" b="0" dirty="0" smtClean="0">
                  <a:latin typeface="Times New Roman"/>
                  <a:cs typeface="Times New Roman"/>
                </a:rPr>
                <a:t>.</a:t>
              </a:r>
              <a:endParaRPr lang="en-US" sz="1800" dirty="0">
                <a:latin typeface="Courier New"/>
                <a:cs typeface="Courier New"/>
              </a:endParaRPr>
            </a:p>
          </p:txBody>
        </p:sp>
        <p:sp>
          <p:nvSpPr>
            <p:cNvPr id="107" name="TextBox 106"/>
            <p:cNvSpPr txBox="1"/>
            <p:nvPr/>
          </p:nvSpPr>
          <p:spPr>
            <a:xfrm>
              <a:off x="675520" y="5273552"/>
              <a:ext cx="1381880" cy="369332"/>
            </a:xfrm>
            <a:prstGeom prst="rect">
              <a:avLst/>
            </a:prstGeom>
            <a:noFill/>
          </p:spPr>
          <p:txBody>
            <a:bodyPr wrap="square" rtlCol="0">
              <a:spAutoFit/>
            </a:bodyPr>
            <a:lstStyle/>
            <a:p>
              <a:r>
                <a:rPr lang="en-US" sz="1800" dirty="0" err="1" smtClean="0">
                  <a:latin typeface="Courier New"/>
                  <a:cs typeface="Courier New"/>
                </a:rPr>
                <a:t>tan(</a:t>
              </a:r>
              <a:r>
                <a:rPr lang="en-US" sz="1800" b="0" i="1" dirty="0" err="1" smtClean="0">
                  <a:latin typeface="Times New Roman"/>
                  <a:cs typeface="Times New Roman"/>
                </a:rPr>
                <a:t>theta</a:t>
              </a:r>
              <a:r>
                <a:rPr lang="en-US" sz="1800" dirty="0" smtClean="0">
                  <a:latin typeface="Courier New"/>
                  <a:cs typeface="Courier New"/>
                </a:rPr>
                <a:t>)</a:t>
              </a:r>
              <a:endParaRPr lang="en-US" sz="1800" dirty="0">
                <a:latin typeface="Courier New"/>
                <a:cs typeface="Courier New"/>
              </a:endParaRPr>
            </a:p>
          </p:txBody>
        </p:sp>
        <p:sp>
          <p:nvSpPr>
            <p:cNvPr id="108" name="TextBox 107"/>
            <p:cNvSpPr txBox="1"/>
            <p:nvPr/>
          </p:nvSpPr>
          <p:spPr>
            <a:xfrm>
              <a:off x="2286000" y="5273552"/>
              <a:ext cx="6172200" cy="369332"/>
            </a:xfrm>
            <a:prstGeom prst="rect">
              <a:avLst/>
            </a:prstGeom>
            <a:noFill/>
          </p:spPr>
          <p:txBody>
            <a:bodyPr wrap="square" rtlCol="0">
              <a:spAutoFit/>
            </a:bodyPr>
            <a:lstStyle/>
            <a:p>
              <a:r>
                <a:rPr lang="en-US" sz="1800" b="0" dirty="0" smtClean="0">
                  <a:latin typeface="Times New Roman"/>
                  <a:cs typeface="Times New Roman"/>
                </a:rPr>
                <a:t>Returns the tangent of the radian angle </a:t>
              </a:r>
              <a:r>
                <a:rPr lang="en-US" sz="1800" b="0" i="1" dirty="0" smtClean="0">
                  <a:latin typeface="Times New Roman"/>
                  <a:cs typeface="Times New Roman"/>
                </a:rPr>
                <a:t>theta</a:t>
              </a:r>
              <a:r>
                <a:rPr lang="en-US" sz="1800" b="0" dirty="0" smtClean="0">
                  <a:latin typeface="Times New Roman"/>
                  <a:cs typeface="Times New Roman"/>
                </a:rPr>
                <a:t>.</a:t>
              </a:r>
              <a:endParaRPr lang="en-US" sz="1800" dirty="0">
                <a:latin typeface="Courier New"/>
                <a:cs typeface="Courier New"/>
              </a:endParaRPr>
            </a:p>
          </p:txBody>
        </p:sp>
        <p:sp>
          <p:nvSpPr>
            <p:cNvPr id="109" name="TextBox 108"/>
            <p:cNvSpPr txBox="1"/>
            <p:nvPr/>
          </p:nvSpPr>
          <p:spPr>
            <a:xfrm>
              <a:off x="675520" y="5619472"/>
              <a:ext cx="1610480" cy="369332"/>
            </a:xfrm>
            <a:prstGeom prst="rect">
              <a:avLst/>
            </a:prstGeom>
            <a:noFill/>
          </p:spPr>
          <p:txBody>
            <a:bodyPr wrap="square" rtlCol="0">
              <a:spAutoFit/>
            </a:bodyPr>
            <a:lstStyle/>
            <a:p>
              <a:r>
                <a:rPr lang="en-US" sz="1800" dirty="0" err="1" smtClean="0">
                  <a:latin typeface="Courier New"/>
                  <a:cs typeface="Courier New"/>
                </a:rPr>
                <a:t>atan(</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sp>
          <p:nvSpPr>
            <p:cNvPr id="110" name="TextBox 109"/>
            <p:cNvSpPr txBox="1"/>
            <p:nvPr/>
          </p:nvSpPr>
          <p:spPr>
            <a:xfrm>
              <a:off x="2286000" y="5619472"/>
              <a:ext cx="6172200" cy="369332"/>
            </a:xfrm>
            <a:prstGeom prst="rect">
              <a:avLst/>
            </a:prstGeom>
            <a:noFill/>
          </p:spPr>
          <p:txBody>
            <a:bodyPr wrap="square" rtlCol="0">
              <a:spAutoFit/>
            </a:bodyPr>
            <a:lstStyle/>
            <a:p>
              <a:r>
                <a:rPr lang="en-US" sz="1800" b="0" dirty="0" smtClean="0">
                  <a:latin typeface="Times New Roman"/>
                  <a:cs typeface="Times New Roman"/>
                </a:rPr>
                <a:t>Returns the principal arctangent of </a:t>
              </a:r>
              <a:r>
                <a:rPr lang="en-US" sz="1800" b="0" i="1" dirty="0" err="1" smtClean="0">
                  <a:latin typeface="Times New Roman"/>
                  <a:cs typeface="Times New Roman"/>
                </a:rPr>
                <a:t>x</a:t>
              </a:r>
              <a:r>
                <a:rPr lang="en-US" sz="1800" b="0" dirty="0" smtClean="0">
                  <a:latin typeface="Times New Roman"/>
                  <a:cs typeface="Times New Roman"/>
                </a:rPr>
                <a:t>.</a:t>
              </a:r>
              <a:endParaRPr lang="en-US" sz="1800" dirty="0">
                <a:latin typeface="Courier New"/>
                <a:cs typeface="Courier New"/>
              </a:endParaRPr>
            </a:p>
          </p:txBody>
        </p:sp>
        <p:cxnSp>
          <p:nvCxnSpPr>
            <p:cNvPr id="111" name="Straight Connector 110"/>
            <p:cNvCxnSpPr/>
            <p:nvPr/>
          </p:nvCxnSpPr>
          <p:spPr bwMode="auto">
            <a:xfrm rot="10800000" flipH="1">
              <a:off x="654960" y="6001556"/>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17" name="TextBox 116"/>
            <p:cNvSpPr txBox="1"/>
            <p:nvPr/>
          </p:nvSpPr>
          <p:spPr>
            <a:xfrm>
              <a:off x="673705" y="5965392"/>
              <a:ext cx="1610480" cy="369332"/>
            </a:xfrm>
            <a:prstGeom prst="rect">
              <a:avLst/>
            </a:prstGeom>
            <a:noFill/>
          </p:spPr>
          <p:txBody>
            <a:bodyPr wrap="square" rtlCol="0">
              <a:spAutoFit/>
            </a:bodyPr>
            <a:lstStyle/>
            <a:p>
              <a:r>
                <a:rPr lang="en-US" sz="1800" dirty="0" smtClean="0">
                  <a:latin typeface="Courier New"/>
                  <a:cs typeface="Courier New"/>
                </a:rPr>
                <a:t>atan2(</a:t>
              </a:r>
              <a:r>
                <a:rPr lang="en-US" sz="1800" b="0" i="1" dirty="0" smtClean="0">
                  <a:latin typeface="Times New Roman"/>
                  <a:cs typeface="Times New Roman"/>
                </a:rPr>
                <a:t>y</a:t>
              </a:r>
              <a:r>
                <a:rPr lang="en-US" sz="1800" dirty="0" smtClean="0">
                  <a:latin typeface="Courier New"/>
                  <a:cs typeface="Courier New"/>
                </a:rPr>
                <a:t>,</a:t>
              </a:r>
              <a:r>
                <a:rPr lang="en-US" sz="1800" b="0" i="1" dirty="0" smtClean="0">
                  <a:latin typeface="Times New Roman"/>
                  <a:cs typeface="Times New Roman"/>
                </a:rPr>
                <a:t> </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sp>
          <p:nvSpPr>
            <p:cNvPr id="118" name="TextBox 117"/>
            <p:cNvSpPr txBox="1"/>
            <p:nvPr/>
          </p:nvSpPr>
          <p:spPr>
            <a:xfrm>
              <a:off x="2284185" y="5965392"/>
              <a:ext cx="6172200" cy="369332"/>
            </a:xfrm>
            <a:prstGeom prst="rect">
              <a:avLst/>
            </a:prstGeom>
            <a:noFill/>
          </p:spPr>
          <p:txBody>
            <a:bodyPr wrap="square" rtlCol="0">
              <a:spAutoFit/>
            </a:bodyPr>
            <a:lstStyle/>
            <a:p>
              <a:r>
                <a:rPr lang="en-US" sz="1800" b="0" dirty="0" smtClean="0">
                  <a:latin typeface="Times New Roman"/>
                  <a:cs typeface="Times New Roman"/>
                </a:rPr>
                <a:t>Returns the arctangent of </a:t>
              </a:r>
              <a:r>
                <a:rPr lang="en-US" sz="1800" b="0" i="1" dirty="0" err="1" smtClean="0">
                  <a:latin typeface="Times New Roman"/>
                  <a:cs typeface="Times New Roman"/>
                </a:rPr>
                <a:t>y</a:t>
              </a:r>
              <a:r>
                <a:rPr lang="en-US" sz="1800" b="0" dirty="0" smtClean="0">
                  <a:latin typeface="Times New Roman"/>
                  <a:cs typeface="Times New Roman"/>
                </a:rPr>
                <a:t> divided by </a:t>
              </a:r>
              <a:r>
                <a:rPr lang="en-US" sz="1800" b="0" i="1" dirty="0" err="1" smtClean="0">
                  <a:latin typeface="Times New Roman"/>
                  <a:cs typeface="Times New Roman"/>
                </a:rPr>
                <a:t>x</a:t>
              </a:r>
              <a:r>
                <a:rPr lang="en-US" sz="1800" b="0" i="1" dirty="0" smtClean="0">
                  <a:latin typeface="Times New Roman"/>
                  <a:cs typeface="Times New Roman"/>
                </a:rPr>
                <a:t>.</a:t>
              </a:r>
              <a:endParaRPr lang="en-US" sz="1800" dirty="0">
                <a:latin typeface="Courier New"/>
                <a:cs typeface="Courier New"/>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57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Defining Functions in C++</a:t>
            </a:r>
            <a:endParaRPr lang="en-US" dirty="0">
              <a:solidFill>
                <a:schemeClr val="tx1"/>
              </a:solidFill>
            </a:endParaRPr>
          </a:p>
        </p:txBody>
      </p:sp>
      <p:sp>
        <p:nvSpPr>
          <p:cNvPr id="585731" name="Rectangle 3"/>
          <p:cNvSpPr>
            <a:spLocks noChangeArrowheads="1"/>
          </p:cNvSpPr>
          <p:nvPr/>
        </p:nvSpPr>
        <p:spPr bwMode="auto">
          <a:xfrm>
            <a:off x="482600" y="1155700"/>
            <a:ext cx="8128000" cy="1054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 general form of a</a:t>
            </a:r>
            <a:r>
              <a:rPr lang="en-US" sz="2400" b="0" dirty="0" smtClean="0"/>
              <a:t> function definition in C++ looks much the same as it does in other languages derived from C, such as Java:</a:t>
            </a:r>
          </a:p>
        </p:txBody>
      </p:sp>
      <p:sp>
        <p:nvSpPr>
          <p:cNvPr id="585732" name="Rectangle 4"/>
          <p:cNvSpPr>
            <a:spLocks noChangeArrowheads="1"/>
          </p:cNvSpPr>
          <p:nvPr/>
        </p:nvSpPr>
        <p:spPr bwMode="auto">
          <a:xfrm>
            <a:off x="1422400" y="2301715"/>
            <a:ext cx="6553200" cy="127605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p>
        </p:txBody>
      </p:sp>
      <p:sp>
        <p:nvSpPr>
          <p:cNvPr id="585733" name="Text Box 5"/>
          <p:cNvSpPr txBox="1">
            <a:spLocks noChangeArrowheads="1"/>
          </p:cNvSpPr>
          <p:nvPr/>
        </p:nvSpPr>
        <p:spPr bwMode="auto">
          <a:xfrm>
            <a:off x="1527630" y="2397204"/>
            <a:ext cx="6248400" cy="1107996"/>
          </a:xfrm>
          <a:prstGeom prst="rect">
            <a:avLst/>
          </a:prstGeom>
          <a:noFill/>
          <a:ln w="9525">
            <a:noFill/>
            <a:miter lim="800000"/>
            <a:headEnd/>
            <a:tailEnd/>
          </a:ln>
          <a:effectLst/>
        </p:spPr>
        <p:txBody>
          <a:bodyPr>
            <a:prstTxWarp prst="textNoShape">
              <a:avLst/>
            </a:prstTxWarp>
            <a:spAutoFit/>
          </a:bodyPr>
          <a:lstStyle/>
          <a:p>
            <a:r>
              <a:rPr lang="en-US" sz="2200" b="0" i="1" dirty="0" smtClean="0"/>
              <a:t>type</a:t>
            </a:r>
            <a:r>
              <a:rPr lang="en-US" sz="2200" dirty="0" smtClean="0">
                <a:latin typeface="Courier New" pitchFamily="1" charset="0"/>
              </a:rPr>
              <a:t> </a:t>
            </a:r>
            <a:r>
              <a:rPr lang="en-US" sz="2200" b="0" i="1" dirty="0" err="1"/>
              <a:t>name</a:t>
            </a:r>
            <a:r>
              <a:rPr lang="en-US" sz="2200" dirty="0" err="1" smtClean="0">
                <a:latin typeface="Courier New" pitchFamily="1" charset="0"/>
              </a:rPr>
              <a:t>(</a:t>
            </a:r>
            <a:r>
              <a:rPr lang="en-US" sz="2200" b="0" i="1" dirty="0" err="1" smtClean="0"/>
              <a:t>parameter</a:t>
            </a:r>
            <a:r>
              <a:rPr lang="en-US" sz="2200" b="0" i="1" dirty="0" smtClean="0"/>
              <a:t> list</a:t>
            </a:r>
            <a:r>
              <a:rPr lang="en-US" sz="2200" dirty="0">
                <a:latin typeface="Courier New" pitchFamily="1" charset="0"/>
              </a:rPr>
              <a:t>)</a:t>
            </a:r>
            <a:r>
              <a:rPr lang="en-US" sz="1200" dirty="0">
                <a:latin typeface="Courier New" pitchFamily="1" charset="0"/>
              </a:rPr>
              <a:t> </a:t>
            </a:r>
            <a:r>
              <a:rPr lang="en-US" sz="2200" dirty="0" smtClean="0">
                <a:latin typeface="Courier New" pitchFamily="1" charset="0"/>
              </a:rPr>
              <a:t>{</a:t>
            </a:r>
          </a:p>
          <a:p>
            <a:r>
              <a:rPr lang="en-US" sz="2200" b="0" i="1" dirty="0" smtClean="0">
                <a:latin typeface="Courier New" pitchFamily="1" charset="0"/>
              </a:rPr>
              <a:t>   </a:t>
            </a:r>
            <a:r>
              <a:rPr lang="en-US" sz="2200" b="0" i="1" dirty="0" smtClean="0"/>
              <a:t>statements </a:t>
            </a:r>
            <a:r>
              <a:rPr lang="en-US" sz="2200" b="0" i="1" dirty="0"/>
              <a:t>in the</a:t>
            </a:r>
            <a:r>
              <a:rPr lang="en-US" sz="2200" b="0" i="1" dirty="0" smtClean="0"/>
              <a:t> function body</a:t>
            </a:r>
            <a:endParaRPr lang="en-US" sz="2200" dirty="0">
              <a:latin typeface="Courier New" pitchFamily="1" charset="0"/>
            </a:endParaRPr>
          </a:p>
          <a:p>
            <a:r>
              <a:rPr lang="en-US" sz="2200" dirty="0">
                <a:latin typeface="Courier New" pitchFamily="1" charset="0"/>
              </a:rPr>
              <a:t>}</a:t>
            </a:r>
          </a:p>
        </p:txBody>
      </p:sp>
      <p:sp>
        <p:nvSpPr>
          <p:cNvPr id="585734" name="Rectangle 6"/>
          <p:cNvSpPr>
            <a:spLocks noChangeArrowheads="1"/>
          </p:cNvSpPr>
          <p:nvPr/>
        </p:nvSpPr>
        <p:spPr bwMode="auto">
          <a:xfrm>
            <a:off x="482600" y="3734400"/>
            <a:ext cx="8128000" cy="1371000"/>
          </a:xfrm>
          <a:prstGeom prst="rect">
            <a:avLst/>
          </a:prstGeom>
          <a:noFill/>
          <a:ln w="9525">
            <a:noFill/>
            <a:miter lim="800000"/>
            <a:headEnd/>
            <a:tailEnd/>
          </a:ln>
          <a:effectLst/>
        </p:spPr>
        <p:txBody>
          <a:bodyPr>
            <a:prstTxWarp prst="textNoShape">
              <a:avLst/>
            </a:prstTxWarp>
          </a:bodyPr>
          <a:lstStyle/>
          <a:p>
            <a:pPr marL="342900" algn="just">
              <a:lnSpc>
                <a:spcPct val="85000"/>
              </a:lnSpc>
              <a:spcAft>
                <a:spcPct val="20000"/>
              </a:spcAft>
            </a:pPr>
            <a:r>
              <a:rPr lang="en-US" sz="2400" b="0" dirty="0" smtClean="0"/>
              <a:t>where </a:t>
            </a:r>
            <a:r>
              <a:rPr lang="en-US" sz="2400" b="0" i="1" dirty="0" smtClean="0"/>
              <a:t>type</a:t>
            </a:r>
            <a:r>
              <a:rPr lang="en-US" sz="2400" b="0" dirty="0" smtClean="0"/>
              <a:t> </a:t>
            </a:r>
            <a:r>
              <a:rPr lang="en-US" sz="2400" b="0" dirty="0"/>
              <a:t>indicates what type</a:t>
            </a:r>
            <a:r>
              <a:rPr lang="en-US" sz="2400" b="0" dirty="0" smtClean="0"/>
              <a:t> the function </a:t>
            </a:r>
            <a:r>
              <a:rPr lang="en-US" sz="2400" b="0" dirty="0"/>
              <a:t>returns, </a:t>
            </a:r>
            <a:r>
              <a:rPr lang="en-US" sz="2400" b="0" i="1" dirty="0"/>
              <a:t>name</a:t>
            </a:r>
            <a:r>
              <a:rPr lang="en-US" sz="2400" b="0" dirty="0"/>
              <a:t> is the name of the</a:t>
            </a:r>
            <a:r>
              <a:rPr lang="en-US" sz="2400" b="0" dirty="0" smtClean="0"/>
              <a:t> function, </a:t>
            </a:r>
            <a:r>
              <a:rPr lang="en-US" sz="2400" b="0" dirty="0"/>
              <a:t>and</a:t>
            </a:r>
            <a:r>
              <a:rPr lang="en-US" sz="2400" b="0" dirty="0" smtClean="0"/>
              <a:t> </a:t>
            </a:r>
            <a:r>
              <a:rPr lang="en-US" sz="2400" b="0" i="1" dirty="0" smtClean="0"/>
              <a:t>parameter list</a:t>
            </a:r>
            <a:r>
              <a:rPr lang="en-US" sz="2400" b="0" dirty="0" smtClean="0"/>
              <a:t> </a:t>
            </a:r>
            <a:r>
              <a:rPr lang="en-US" sz="2400" b="0" dirty="0"/>
              <a:t>is a list of</a:t>
            </a:r>
            <a:r>
              <a:rPr lang="en-US" sz="2400" b="0" dirty="0" smtClean="0"/>
              <a:t> variable declarations used </a:t>
            </a:r>
            <a:r>
              <a:rPr lang="en-US" sz="2400" b="0" dirty="0"/>
              <a:t>to hold the values of each argument</a:t>
            </a:r>
            <a:r>
              <a:rPr lang="en-US" sz="2400" b="0" dirty="0" smtClean="0"/>
              <a:t>.</a:t>
            </a:r>
          </a:p>
        </p:txBody>
      </p:sp>
      <p:sp>
        <p:nvSpPr>
          <p:cNvPr id="585735" name="Rectangle 7"/>
          <p:cNvSpPr>
            <a:spLocks noChangeArrowheads="1"/>
          </p:cNvSpPr>
          <p:nvPr/>
        </p:nvSpPr>
        <p:spPr bwMode="auto">
          <a:xfrm>
            <a:off x="482600" y="5089675"/>
            <a:ext cx="8128000" cy="133471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All functions need to be declared before they are called by specifying a </a:t>
            </a:r>
            <a:r>
              <a:rPr lang="en-US" sz="2400" i="1" dirty="0" smtClean="0"/>
              <a:t>prototype</a:t>
            </a:r>
            <a:r>
              <a:rPr lang="en-US" sz="2400" b="0" dirty="0" smtClean="0"/>
              <a:t> consisting of the header line followed by a semicolon.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8573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5735" grpId="0" build="p" autoUpdateAnimBg="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57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 Enhancements to Functions</a:t>
            </a:r>
            <a:endParaRPr lang="en-US" dirty="0">
              <a:solidFill>
                <a:schemeClr val="tx1"/>
              </a:solidFill>
            </a:endParaRPr>
          </a:p>
        </p:txBody>
      </p:sp>
      <p:sp>
        <p:nvSpPr>
          <p:cNvPr id="585731" name="Rectangle 3"/>
          <p:cNvSpPr>
            <a:spLocks noChangeArrowheads="1"/>
          </p:cNvSpPr>
          <p:nvPr/>
        </p:nvSpPr>
        <p:spPr bwMode="auto">
          <a:xfrm>
            <a:off x="477765" y="1155700"/>
            <a:ext cx="8128000" cy="169877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Functions can be </a:t>
            </a:r>
            <a:r>
              <a:rPr lang="en-US" sz="2400" i="1" dirty="0" smtClean="0"/>
              <a:t>overloaded</a:t>
            </a:r>
            <a:r>
              <a:rPr lang="en-US" sz="2400" b="0" i="1" dirty="0" smtClean="0"/>
              <a:t>,</a:t>
            </a:r>
            <a:r>
              <a:rPr lang="en-US" sz="2400" b="0" dirty="0" smtClean="0"/>
              <a:t> which means that you can define several different functions with the same name as long as the correct version can be determined by looking at the number and types of the arguments.  The pattern of arguments required for a particular function is called its </a:t>
            </a:r>
            <a:r>
              <a:rPr lang="en-US" sz="2400" i="1" dirty="0" smtClean="0"/>
              <a:t>signature</a:t>
            </a:r>
            <a:r>
              <a:rPr lang="en-US" sz="2400" b="0" i="1" dirty="0" smtClean="0"/>
              <a:t>.</a:t>
            </a:r>
          </a:p>
        </p:txBody>
      </p:sp>
      <p:grpSp>
        <p:nvGrpSpPr>
          <p:cNvPr id="16" name="Group 15"/>
          <p:cNvGrpSpPr/>
          <p:nvPr/>
        </p:nvGrpSpPr>
        <p:grpSpPr>
          <a:xfrm>
            <a:off x="477765" y="2899835"/>
            <a:ext cx="8128000" cy="2666452"/>
            <a:chOff x="477765" y="2899835"/>
            <a:chExt cx="8128000" cy="2666452"/>
          </a:xfrm>
        </p:grpSpPr>
        <p:sp>
          <p:nvSpPr>
            <p:cNvPr id="8" name="Rectangle 4"/>
            <p:cNvSpPr>
              <a:spLocks noChangeArrowheads="1"/>
            </p:cNvSpPr>
            <p:nvPr/>
          </p:nvSpPr>
          <p:spPr bwMode="auto">
            <a:xfrm>
              <a:off x="1422400" y="4031338"/>
              <a:ext cx="6553200" cy="57694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p>
          </p:txBody>
        </p:sp>
        <p:sp>
          <p:nvSpPr>
            <p:cNvPr id="9" name="Text Box 5"/>
            <p:cNvSpPr txBox="1">
              <a:spLocks noChangeArrowheads="1"/>
            </p:cNvSpPr>
            <p:nvPr/>
          </p:nvSpPr>
          <p:spPr bwMode="auto">
            <a:xfrm>
              <a:off x="1600200" y="4109518"/>
              <a:ext cx="6248400" cy="400110"/>
            </a:xfrm>
            <a:prstGeom prst="rect">
              <a:avLst/>
            </a:prstGeom>
            <a:noFill/>
            <a:ln w="9525">
              <a:noFill/>
              <a:miter lim="800000"/>
              <a:headEnd/>
              <a:tailEnd/>
            </a:ln>
            <a:effectLst/>
          </p:spPr>
          <p:txBody>
            <a:bodyPr>
              <a:prstTxWarp prst="textNoShape">
                <a:avLst/>
              </a:prstTxWarp>
              <a:spAutoFit/>
            </a:bodyPr>
            <a:lstStyle/>
            <a:p>
              <a:r>
                <a:rPr lang="en-US" sz="2000" dirty="0" smtClean="0">
                  <a:latin typeface="Courier New" pitchFamily="1" charset="0"/>
                </a:rPr>
                <a:t>void </a:t>
              </a:r>
              <a:r>
                <a:rPr lang="en-US" sz="2000" dirty="0" err="1" smtClean="0">
                  <a:latin typeface="Courier New" pitchFamily="1" charset="0"/>
                </a:rPr>
                <a:t>setMargin(int</a:t>
              </a:r>
              <a:r>
                <a:rPr lang="en-US" sz="2000" dirty="0" smtClean="0">
                  <a:latin typeface="Courier New" pitchFamily="1" charset="0"/>
                </a:rPr>
                <a:t> margin = 72);</a:t>
              </a:r>
              <a:endParaRPr lang="en-US" sz="2000" dirty="0">
                <a:latin typeface="Courier New" pitchFamily="1" charset="0"/>
              </a:endParaRPr>
            </a:p>
          </p:txBody>
        </p:sp>
        <p:sp>
          <p:nvSpPr>
            <p:cNvPr id="11" name="TextBox 10"/>
            <p:cNvSpPr txBox="1"/>
            <p:nvPr/>
          </p:nvSpPr>
          <p:spPr>
            <a:xfrm>
              <a:off x="829735" y="4735290"/>
              <a:ext cx="7769980" cy="830997"/>
            </a:xfrm>
            <a:prstGeom prst="rect">
              <a:avLst/>
            </a:prstGeom>
            <a:noFill/>
          </p:spPr>
          <p:txBody>
            <a:bodyPr wrap="square" rtlCol="0">
              <a:spAutoFit/>
            </a:bodyPr>
            <a:lstStyle/>
            <a:p>
              <a:pPr algn="just"/>
              <a:r>
                <a:rPr lang="en-US" sz="2400" b="0" dirty="0" smtClean="0"/>
                <a:t>Indicates that </a:t>
              </a:r>
              <a:r>
                <a:rPr lang="en-US" sz="2000" dirty="0" err="1" smtClean="0">
                  <a:latin typeface="Courier New"/>
                </a:rPr>
                <a:t>setMargin</a:t>
              </a:r>
              <a:r>
                <a:rPr lang="en-US" sz="2400" b="0" dirty="0" smtClean="0"/>
                <a:t> takes an optional argument that defaults to 72.</a:t>
              </a:r>
              <a:endParaRPr lang="en-US" sz="2400" b="0" dirty="0"/>
            </a:p>
          </p:txBody>
        </p:sp>
        <p:sp>
          <p:nvSpPr>
            <p:cNvPr id="14" name="Rectangle 3"/>
            <p:cNvSpPr>
              <a:spLocks noChangeArrowheads="1"/>
            </p:cNvSpPr>
            <p:nvPr/>
          </p:nvSpPr>
          <p:spPr bwMode="auto">
            <a:xfrm>
              <a:off x="477765" y="2899835"/>
              <a:ext cx="8128000" cy="1206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Functions can specify </a:t>
              </a:r>
              <a:r>
                <a:rPr lang="en-US" sz="2400" i="1" dirty="0" smtClean="0"/>
                <a:t>optional parameters</a:t>
              </a:r>
              <a:r>
                <a:rPr lang="en-US" sz="2400" b="0" dirty="0" smtClean="0"/>
                <a:t> by including an </a:t>
              </a:r>
              <a:r>
                <a:rPr lang="en-US" sz="2400" b="0" dirty="0" err="1" smtClean="0"/>
                <a:t>initializer</a:t>
              </a:r>
              <a:r>
                <a:rPr lang="en-US" sz="2400" b="0" dirty="0" smtClean="0"/>
                <a:t> after the variable name.  For example, the function prototype</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1874"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Computing Factorials</a:t>
            </a:r>
            <a:endParaRPr lang="en-US" dirty="0">
              <a:solidFill>
                <a:schemeClr val="tx1"/>
              </a:solidFill>
            </a:endParaRPr>
          </a:p>
        </p:txBody>
      </p:sp>
      <p:sp>
        <p:nvSpPr>
          <p:cNvPr id="591875" name="Rectangle 3"/>
          <p:cNvSpPr>
            <a:spLocks noChangeArrowheads="1"/>
          </p:cNvSpPr>
          <p:nvPr/>
        </p:nvSpPr>
        <p:spPr bwMode="auto">
          <a:xfrm>
            <a:off x="482600" y="1155700"/>
            <a:ext cx="8128000" cy="1358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 </a:t>
            </a:r>
            <a:r>
              <a:rPr lang="en-US" sz="2400" i="1" dirty="0"/>
              <a:t>factorial</a:t>
            </a:r>
            <a:r>
              <a:rPr lang="en-US" sz="2400" b="0" dirty="0"/>
              <a:t> of a number </a:t>
            </a:r>
            <a:r>
              <a:rPr lang="en-US" sz="2400" b="0" i="1" dirty="0" err="1"/>
              <a:t>n</a:t>
            </a:r>
            <a:r>
              <a:rPr lang="en-US" sz="2400" b="0" dirty="0"/>
              <a:t> (which is usually written as </a:t>
            </a:r>
            <a:r>
              <a:rPr lang="en-US" sz="2400" b="0" i="1" dirty="0" err="1"/>
              <a:t>n</a:t>
            </a:r>
            <a:r>
              <a:rPr lang="en-US" sz="2400" b="0" dirty="0"/>
              <a:t>! in mathematics) is defined to be the product of the integers from 1 up to </a:t>
            </a:r>
            <a:r>
              <a:rPr lang="en-US" sz="2400" b="0" i="1" dirty="0" err="1"/>
              <a:t>n</a:t>
            </a:r>
            <a:r>
              <a:rPr lang="en-US" sz="2400" b="0" dirty="0"/>
              <a:t>.  Thus, 5! is equal to 120, which is 1</a:t>
            </a:r>
            <a:r>
              <a:rPr lang="en-US" sz="1200" b="0" dirty="0"/>
              <a:t> </a:t>
            </a:r>
            <a:r>
              <a:rPr lang="en-US" sz="2200" b="0" baseline="15000" dirty="0" err="1">
                <a:latin typeface="Helvetica Neue" pitchFamily="1" charset="0"/>
              </a:rPr>
              <a:t>x</a:t>
            </a:r>
            <a:r>
              <a:rPr lang="en-US" sz="1200" b="0" dirty="0"/>
              <a:t> </a:t>
            </a:r>
            <a:r>
              <a:rPr lang="en-US" sz="2400" b="0" dirty="0"/>
              <a:t>2</a:t>
            </a:r>
            <a:r>
              <a:rPr lang="en-US" sz="1200" b="0" dirty="0"/>
              <a:t> </a:t>
            </a:r>
            <a:r>
              <a:rPr lang="en-US" sz="2200" b="0" baseline="15000" dirty="0" err="1">
                <a:latin typeface="Helvetica Neue" pitchFamily="1" charset="0"/>
              </a:rPr>
              <a:t>x</a:t>
            </a:r>
            <a:r>
              <a:rPr lang="en-US" sz="1200" b="0" dirty="0"/>
              <a:t> </a:t>
            </a:r>
            <a:r>
              <a:rPr lang="en-US" sz="2400" b="0" dirty="0"/>
              <a:t>3</a:t>
            </a:r>
            <a:r>
              <a:rPr lang="en-US" sz="1200" b="0" dirty="0"/>
              <a:t> </a:t>
            </a:r>
            <a:r>
              <a:rPr lang="en-US" sz="2200" b="0" baseline="15000" dirty="0" err="1">
                <a:latin typeface="Helvetica Neue" pitchFamily="1" charset="0"/>
              </a:rPr>
              <a:t>x</a:t>
            </a:r>
            <a:r>
              <a:rPr lang="en-US" sz="1200" b="0" dirty="0"/>
              <a:t> </a:t>
            </a:r>
            <a:r>
              <a:rPr lang="en-US" sz="2400" b="0" dirty="0"/>
              <a:t>4</a:t>
            </a:r>
            <a:r>
              <a:rPr lang="en-US" sz="1200" b="0" dirty="0"/>
              <a:t> </a:t>
            </a:r>
            <a:r>
              <a:rPr lang="en-US" sz="2200" b="0" baseline="15000" dirty="0" err="1">
                <a:latin typeface="Helvetica Neue" pitchFamily="1" charset="0"/>
              </a:rPr>
              <a:t>x</a:t>
            </a:r>
            <a:r>
              <a:rPr lang="en-US" sz="1200" b="0" dirty="0"/>
              <a:t> </a:t>
            </a:r>
            <a:r>
              <a:rPr lang="en-US" sz="2400" b="0" dirty="0"/>
              <a:t>5.</a:t>
            </a:r>
          </a:p>
        </p:txBody>
      </p:sp>
      <p:grpSp>
        <p:nvGrpSpPr>
          <p:cNvPr id="2" name="Group 4"/>
          <p:cNvGrpSpPr>
            <a:grpSpLocks/>
          </p:cNvGrpSpPr>
          <p:nvPr/>
        </p:nvGrpSpPr>
        <p:grpSpPr bwMode="auto">
          <a:xfrm>
            <a:off x="482600" y="2260600"/>
            <a:ext cx="8128000" cy="3146425"/>
            <a:chOff x="304" y="1424"/>
            <a:chExt cx="5120" cy="1982"/>
          </a:xfrm>
        </p:grpSpPr>
        <p:grpSp>
          <p:nvGrpSpPr>
            <p:cNvPr id="3" name="Group 5"/>
            <p:cNvGrpSpPr>
              <a:grpSpLocks/>
            </p:cNvGrpSpPr>
            <p:nvPr/>
          </p:nvGrpSpPr>
          <p:grpSpPr bwMode="auto">
            <a:xfrm>
              <a:off x="864" y="2038"/>
              <a:ext cx="4241" cy="1368"/>
              <a:chOff x="864" y="2038"/>
              <a:chExt cx="4241" cy="1368"/>
            </a:xfrm>
          </p:grpSpPr>
          <p:sp>
            <p:nvSpPr>
              <p:cNvPr id="591878" name="Rectangle 6"/>
              <p:cNvSpPr>
                <a:spLocks noChangeArrowheads="1"/>
              </p:cNvSpPr>
              <p:nvPr/>
            </p:nvSpPr>
            <p:spPr bwMode="auto">
              <a:xfrm>
                <a:off x="864" y="2038"/>
                <a:ext cx="4241" cy="136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p>
            </p:txBody>
          </p:sp>
          <p:sp>
            <p:nvSpPr>
              <p:cNvPr id="591879" name="Rectangle 7"/>
              <p:cNvSpPr>
                <a:spLocks noChangeArrowheads="1"/>
              </p:cNvSpPr>
              <p:nvPr/>
            </p:nvSpPr>
            <p:spPr bwMode="auto">
              <a:xfrm>
                <a:off x="889" y="2062"/>
                <a:ext cx="4151" cy="1269"/>
              </a:xfrm>
              <a:prstGeom prst="rect">
                <a:avLst/>
              </a:prstGeom>
              <a:noFill/>
              <a:ln w="9525">
                <a:noFill/>
                <a:miter lim="800000"/>
                <a:headEnd/>
                <a:tailEnd/>
              </a:ln>
              <a:effectLst/>
            </p:spPr>
            <p:txBody>
              <a:bodyPr>
                <a:prstTxWarp prst="textNoShape">
                  <a:avLst/>
                </a:prstTxWarp>
                <a:spAutoFit/>
              </a:bodyPr>
              <a:lstStyle/>
              <a:p>
                <a:r>
                  <a:rPr lang="en-US" sz="1800" dirty="0" err="1" smtClean="0">
                    <a:latin typeface="Courier New" pitchFamily="1" charset="0"/>
                  </a:rPr>
                  <a:t>int</a:t>
                </a:r>
                <a:r>
                  <a:rPr lang="en-US" sz="1800" dirty="0" smtClean="0">
                    <a:latin typeface="Courier New" pitchFamily="1" charset="0"/>
                  </a:rPr>
                  <a:t> </a:t>
                </a:r>
                <a:r>
                  <a:rPr lang="en-US" sz="1800" dirty="0" err="1" smtClean="0">
                    <a:latin typeface="Courier New" pitchFamily="1" charset="0"/>
                  </a:rPr>
                  <a:t>fact(int</a:t>
                </a:r>
                <a:r>
                  <a:rPr lang="en-US" sz="1800" dirty="0" smtClean="0">
                    <a:latin typeface="Courier New" pitchFamily="1" charset="0"/>
                  </a:rPr>
                  <a:t> </a:t>
                </a:r>
                <a:r>
                  <a:rPr lang="en-US" sz="1800" dirty="0" err="1">
                    <a:latin typeface="Courier New" pitchFamily="1" charset="0"/>
                  </a:rPr>
                  <a:t>n</a:t>
                </a:r>
                <a:r>
                  <a:rPr lang="en-US" sz="1800" dirty="0">
                    <a:latin typeface="Courier New" pitchFamily="1" charset="0"/>
                  </a:rPr>
                  <a:t>)</a:t>
                </a:r>
                <a:r>
                  <a:rPr lang="en-US" sz="1000" dirty="0">
                    <a:latin typeface="Courier New" pitchFamily="1" charset="0"/>
                  </a:rPr>
                  <a:t> </a:t>
                </a:r>
                <a:r>
                  <a:rPr lang="en-US" sz="1800" dirty="0">
                    <a:latin typeface="Courier New" pitchFamily="1" charset="0"/>
                  </a:rPr>
                  <a:t>{</a:t>
                </a:r>
              </a:p>
              <a:p>
                <a:r>
                  <a:rPr lang="en-US" sz="1800" dirty="0">
                    <a:latin typeface="Courier New" pitchFamily="1" charset="0"/>
                  </a:rPr>
                  <a:t>   </a:t>
                </a:r>
                <a:r>
                  <a:rPr lang="en-US" sz="1800" dirty="0" err="1">
                    <a:latin typeface="Courier New" pitchFamily="1" charset="0"/>
                  </a:rPr>
                  <a:t>int</a:t>
                </a:r>
                <a:r>
                  <a:rPr lang="en-US" sz="1800" dirty="0">
                    <a:latin typeface="Courier New" pitchFamily="1" charset="0"/>
                  </a:rPr>
                  <a:t> result = 1;</a:t>
                </a:r>
              </a:p>
              <a:p>
                <a:r>
                  <a:rPr lang="en-US" sz="1800" dirty="0">
                    <a:latin typeface="Courier New" pitchFamily="1" charset="0"/>
                  </a:rPr>
                  <a:t>   for (</a:t>
                </a:r>
                <a:r>
                  <a:rPr lang="en-US" sz="1800" dirty="0" err="1">
                    <a:latin typeface="Courier New" pitchFamily="1" charset="0"/>
                  </a:rPr>
                  <a:t>int</a:t>
                </a:r>
                <a:r>
                  <a:rPr lang="en-US" sz="1800" dirty="0">
                    <a:latin typeface="Courier New" pitchFamily="1" charset="0"/>
                  </a:rPr>
                  <a:t> </a:t>
                </a:r>
                <a:r>
                  <a:rPr lang="en-US" sz="1800" dirty="0" err="1">
                    <a:latin typeface="Courier New" pitchFamily="1" charset="0"/>
                  </a:rPr>
                  <a:t>i</a:t>
                </a:r>
                <a:r>
                  <a:rPr lang="en-US" sz="1800" dirty="0">
                    <a:latin typeface="Courier New" pitchFamily="1" charset="0"/>
                  </a:rPr>
                  <a:t> = 1; </a:t>
                </a:r>
                <a:r>
                  <a:rPr lang="en-US" sz="1800" dirty="0" err="1">
                    <a:latin typeface="Courier New" pitchFamily="1" charset="0"/>
                  </a:rPr>
                  <a:t>i</a:t>
                </a:r>
                <a:r>
                  <a:rPr lang="en-US" sz="1800" dirty="0">
                    <a:latin typeface="Courier New" pitchFamily="1" charset="0"/>
                  </a:rPr>
                  <a:t> &lt;= </a:t>
                </a:r>
                <a:r>
                  <a:rPr lang="en-US" sz="1800" dirty="0" err="1">
                    <a:latin typeface="Courier New" pitchFamily="1" charset="0"/>
                  </a:rPr>
                  <a:t>n</a:t>
                </a:r>
                <a:r>
                  <a:rPr lang="en-US" sz="1800" dirty="0">
                    <a:latin typeface="Courier New" pitchFamily="1" charset="0"/>
                  </a:rPr>
                  <a:t>; </a:t>
                </a:r>
                <a:r>
                  <a:rPr lang="en-US" sz="1800" dirty="0" err="1">
                    <a:latin typeface="Courier New" pitchFamily="1" charset="0"/>
                  </a:rPr>
                  <a:t>i</a:t>
                </a:r>
                <a:r>
                  <a:rPr lang="en-US" sz="1800" dirty="0">
                    <a:latin typeface="Courier New" pitchFamily="1" charset="0"/>
                  </a:rPr>
                  <a:t>++)</a:t>
                </a:r>
                <a:r>
                  <a:rPr lang="en-US" sz="1000" dirty="0">
                    <a:latin typeface="Courier New" pitchFamily="1" charset="0"/>
                  </a:rPr>
                  <a:t> </a:t>
                </a:r>
                <a:r>
                  <a:rPr lang="en-US" sz="1800" dirty="0">
                    <a:latin typeface="Courier New" pitchFamily="1" charset="0"/>
                  </a:rPr>
                  <a:t>{</a:t>
                </a:r>
              </a:p>
              <a:p>
                <a:r>
                  <a:rPr lang="en-US" sz="1800" dirty="0">
                    <a:latin typeface="Courier New" pitchFamily="1" charset="0"/>
                  </a:rPr>
                  <a:t>      result *= </a:t>
                </a:r>
                <a:r>
                  <a:rPr lang="en-US" sz="1800" dirty="0" err="1">
                    <a:latin typeface="Courier New" pitchFamily="1" charset="0"/>
                  </a:rPr>
                  <a:t>i</a:t>
                </a:r>
                <a:r>
                  <a:rPr lang="en-US" sz="1800" dirty="0">
                    <a:latin typeface="Courier New" pitchFamily="1" charset="0"/>
                  </a:rPr>
                  <a:t>;</a:t>
                </a:r>
              </a:p>
              <a:p>
                <a:r>
                  <a:rPr lang="en-US" sz="1800" dirty="0">
                    <a:latin typeface="Courier New" pitchFamily="1" charset="0"/>
                  </a:rPr>
                  <a:t>   }</a:t>
                </a:r>
              </a:p>
              <a:p>
                <a:r>
                  <a:rPr lang="en-US" sz="1800" dirty="0">
                    <a:latin typeface="Courier New" pitchFamily="1" charset="0"/>
                  </a:rPr>
                  <a:t>   return result;</a:t>
                </a:r>
              </a:p>
              <a:p>
                <a:r>
                  <a:rPr lang="en-US" sz="1800" dirty="0">
                    <a:latin typeface="Courier New" pitchFamily="1" charset="0"/>
                  </a:rPr>
                  <a:t>}</a:t>
                </a:r>
              </a:p>
            </p:txBody>
          </p:sp>
        </p:grpSp>
        <p:sp>
          <p:nvSpPr>
            <p:cNvPr id="591880" name="Rectangle 8"/>
            <p:cNvSpPr>
              <a:spLocks noChangeArrowheads="1"/>
            </p:cNvSpPr>
            <p:nvPr/>
          </p:nvSpPr>
          <p:spPr bwMode="auto">
            <a:xfrm>
              <a:off x="304" y="1424"/>
              <a:ext cx="5120" cy="592"/>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 following</a:t>
              </a:r>
              <a:r>
                <a:rPr lang="en-US" sz="2400" b="0" dirty="0" smtClean="0"/>
                <a:t> function definition </a:t>
              </a:r>
              <a:r>
                <a:rPr lang="en-US" sz="2400" b="0" dirty="0"/>
                <a:t>uses a </a:t>
              </a:r>
              <a:r>
                <a:rPr lang="en-US" sz="2000" dirty="0">
                  <a:latin typeface="Courier New" pitchFamily="1" charset="0"/>
                </a:rPr>
                <a:t>for</a:t>
              </a:r>
              <a:r>
                <a:rPr lang="en-US" sz="2400" b="0" dirty="0"/>
                <a:t> loop to compute the factorial function:</a:t>
              </a:r>
              <a:endParaRPr lang="en-US" sz="1200" b="0"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2736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The Mechanics </a:t>
            </a:r>
            <a:r>
              <a:rPr lang="en-US" sz="4000" dirty="0">
                <a:solidFill>
                  <a:srgbClr val="FF0000"/>
                </a:solidFill>
                <a:latin typeface="Times New Roman" charset="0"/>
              </a:rPr>
              <a:t>of</a:t>
            </a:r>
            <a:r>
              <a:rPr lang="en-US" sz="4000" dirty="0" smtClean="0">
                <a:solidFill>
                  <a:srgbClr val="FF0000"/>
                </a:solidFill>
                <a:latin typeface="Times New Roman" charset="0"/>
              </a:rPr>
              <a:t> Calling a Function</a:t>
            </a:r>
            <a:endParaRPr lang="en-US" dirty="0">
              <a:solidFill>
                <a:schemeClr val="tx1"/>
              </a:solidFill>
              <a:latin typeface="Times New Roman" charset="0"/>
            </a:endParaRPr>
          </a:p>
        </p:txBody>
      </p:sp>
      <p:sp>
        <p:nvSpPr>
          <p:cNvPr id="527365" name="Text Box 5"/>
          <p:cNvSpPr txBox="1">
            <a:spLocks noChangeArrowheads="1"/>
          </p:cNvSpPr>
          <p:nvPr/>
        </p:nvSpPr>
        <p:spPr bwMode="auto">
          <a:xfrm>
            <a:off x="457200" y="1143000"/>
            <a:ext cx="8229600" cy="415498"/>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dirty="0">
                <a:solidFill>
                  <a:srgbClr val="000000"/>
                </a:solidFill>
              </a:rPr>
              <a:t>When you invoke a</a:t>
            </a:r>
            <a:r>
              <a:rPr lang="en-US" sz="2400" b="0" dirty="0" smtClean="0">
                <a:solidFill>
                  <a:srgbClr val="000000"/>
                </a:solidFill>
              </a:rPr>
              <a:t> function, </a:t>
            </a:r>
            <a:r>
              <a:rPr lang="en-US" sz="2400" b="0" dirty="0">
                <a:solidFill>
                  <a:srgbClr val="000000"/>
                </a:solidFill>
              </a:rPr>
              <a:t>the following actions occur:</a:t>
            </a:r>
          </a:p>
        </p:txBody>
      </p:sp>
      <p:grpSp>
        <p:nvGrpSpPr>
          <p:cNvPr id="2" name="Group 9"/>
          <p:cNvGrpSpPr>
            <a:grpSpLocks/>
          </p:cNvGrpSpPr>
          <p:nvPr/>
        </p:nvGrpSpPr>
        <p:grpSpPr bwMode="auto">
          <a:xfrm>
            <a:off x="457200" y="1624013"/>
            <a:ext cx="8229600" cy="728662"/>
            <a:chOff x="288" y="1023"/>
            <a:chExt cx="5184" cy="459"/>
          </a:xfrm>
        </p:grpSpPr>
        <p:sp>
          <p:nvSpPr>
            <p:cNvPr id="527367" name="Text Box 7"/>
            <p:cNvSpPr txBox="1">
              <a:spLocks noChangeArrowheads="1"/>
            </p:cNvSpPr>
            <p:nvPr/>
          </p:nvSpPr>
          <p:spPr bwMode="auto">
            <a:xfrm>
              <a:off x="528" y="1023"/>
              <a:ext cx="4944" cy="45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dirty="0" smtClean="0">
                  <a:solidFill>
                    <a:srgbClr val="000000"/>
                  </a:solidFill>
                </a:rPr>
                <a:t>C++ evaluates </a:t>
              </a:r>
              <a:r>
                <a:rPr lang="en-US" sz="2400" b="0" dirty="0">
                  <a:solidFill>
                    <a:srgbClr val="000000"/>
                  </a:solidFill>
                </a:rPr>
                <a:t>the argument expressions in the context of the calling</a:t>
              </a:r>
              <a:r>
                <a:rPr lang="en-US" sz="2400" b="0" dirty="0" smtClean="0">
                  <a:solidFill>
                    <a:srgbClr val="000000"/>
                  </a:solidFill>
                </a:rPr>
                <a:t> function.</a:t>
              </a:r>
              <a:endParaRPr lang="en-US" sz="2400" b="0" dirty="0">
                <a:solidFill>
                  <a:srgbClr val="000000"/>
                </a:solidFill>
              </a:endParaRPr>
            </a:p>
          </p:txBody>
        </p:sp>
        <p:sp>
          <p:nvSpPr>
            <p:cNvPr id="527368" name="Text Box 8"/>
            <p:cNvSpPr txBox="1">
              <a:spLocks noChangeArrowheads="1"/>
            </p:cNvSpPr>
            <p:nvPr/>
          </p:nvSpPr>
          <p:spPr bwMode="auto">
            <a:xfrm>
              <a:off x="288" y="1023"/>
              <a:ext cx="288" cy="36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solidFill>
                    <a:srgbClr val="000000"/>
                  </a:solidFill>
                </a:rPr>
                <a:t>1.</a:t>
              </a:r>
            </a:p>
          </p:txBody>
        </p:sp>
      </p:grpSp>
      <p:grpSp>
        <p:nvGrpSpPr>
          <p:cNvPr id="3" name="Group 10"/>
          <p:cNvGrpSpPr>
            <a:grpSpLocks/>
          </p:cNvGrpSpPr>
          <p:nvPr/>
        </p:nvGrpSpPr>
        <p:grpSpPr bwMode="auto">
          <a:xfrm>
            <a:off x="457200" y="2417763"/>
            <a:ext cx="8229600" cy="1671637"/>
            <a:chOff x="288" y="1023"/>
            <a:chExt cx="5184" cy="1053"/>
          </a:xfrm>
        </p:grpSpPr>
        <p:sp>
          <p:nvSpPr>
            <p:cNvPr id="527371" name="Text Box 11"/>
            <p:cNvSpPr txBox="1">
              <a:spLocks noChangeArrowheads="1"/>
            </p:cNvSpPr>
            <p:nvPr/>
          </p:nvSpPr>
          <p:spPr bwMode="auto">
            <a:xfrm>
              <a:off x="528" y="1023"/>
              <a:ext cx="4944" cy="1053"/>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dirty="0" smtClean="0">
                  <a:solidFill>
                    <a:srgbClr val="000000"/>
                  </a:solidFill>
                </a:rPr>
                <a:t>C++ </a:t>
              </a:r>
              <a:r>
                <a:rPr lang="en-US" sz="2400" b="0" dirty="0">
                  <a:solidFill>
                    <a:srgbClr val="000000"/>
                  </a:solidFill>
                </a:rPr>
                <a:t>then copies each argument value into the corresponding parameter variable, which is allocated in a newly assigned region of memory called a </a:t>
              </a:r>
              <a:r>
                <a:rPr lang="en-US" sz="2400" i="1" dirty="0">
                  <a:solidFill>
                    <a:srgbClr val="000000"/>
                  </a:solidFill>
                </a:rPr>
                <a:t>stack frame</a:t>
              </a:r>
              <a:r>
                <a:rPr lang="en-US" sz="2400" b="0" i="1" dirty="0">
                  <a:solidFill>
                    <a:srgbClr val="000000"/>
                  </a:solidFill>
                </a:rPr>
                <a:t>.</a:t>
              </a:r>
              <a:r>
                <a:rPr lang="en-US" sz="2400" b="0" dirty="0">
                  <a:solidFill>
                    <a:srgbClr val="000000"/>
                  </a:solidFill>
                </a:rPr>
                <a:t>  This assignment follows the order in which the arguments appear: the first argument is copied into the first parameter variable, and so on.  </a:t>
              </a:r>
            </a:p>
          </p:txBody>
        </p:sp>
        <p:sp>
          <p:nvSpPr>
            <p:cNvPr id="527372" name="Text Box 12"/>
            <p:cNvSpPr txBox="1">
              <a:spLocks noChangeArrowheads="1"/>
            </p:cNvSpPr>
            <p:nvPr/>
          </p:nvSpPr>
          <p:spPr bwMode="auto">
            <a:xfrm>
              <a:off x="288" y="1023"/>
              <a:ext cx="288" cy="36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solidFill>
                    <a:srgbClr val="000000"/>
                  </a:solidFill>
                </a:rPr>
                <a:t>2.</a:t>
              </a:r>
            </a:p>
          </p:txBody>
        </p:sp>
      </p:grpSp>
      <p:grpSp>
        <p:nvGrpSpPr>
          <p:cNvPr id="4" name="Group 13"/>
          <p:cNvGrpSpPr>
            <a:grpSpLocks/>
          </p:cNvGrpSpPr>
          <p:nvPr/>
        </p:nvGrpSpPr>
        <p:grpSpPr bwMode="auto">
          <a:xfrm>
            <a:off x="457200" y="4189413"/>
            <a:ext cx="8229600" cy="728662"/>
            <a:chOff x="288" y="1023"/>
            <a:chExt cx="5184" cy="459"/>
          </a:xfrm>
        </p:grpSpPr>
        <p:sp>
          <p:nvSpPr>
            <p:cNvPr id="527374" name="Text Box 14"/>
            <p:cNvSpPr txBox="1">
              <a:spLocks noChangeArrowheads="1"/>
            </p:cNvSpPr>
            <p:nvPr/>
          </p:nvSpPr>
          <p:spPr bwMode="auto">
            <a:xfrm>
              <a:off x="528" y="1023"/>
              <a:ext cx="4944" cy="45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dirty="0" smtClean="0">
                  <a:solidFill>
                    <a:srgbClr val="000000"/>
                  </a:solidFill>
                </a:rPr>
                <a:t>C++ </a:t>
              </a:r>
              <a:r>
                <a:rPr lang="en-US" sz="2400" b="0" dirty="0">
                  <a:solidFill>
                    <a:srgbClr val="000000"/>
                  </a:solidFill>
                </a:rPr>
                <a:t>then evaluates the statements in the</a:t>
              </a:r>
              <a:r>
                <a:rPr lang="en-US" sz="2400" b="0" dirty="0" smtClean="0">
                  <a:solidFill>
                    <a:srgbClr val="000000"/>
                  </a:solidFill>
                </a:rPr>
                <a:t> function </a:t>
              </a:r>
              <a:r>
                <a:rPr lang="en-US" sz="2400" b="0" dirty="0">
                  <a:solidFill>
                    <a:srgbClr val="000000"/>
                  </a:solidFill>
                </a:rPr>
                <a:t>body, using the new stack frame to look up the values of local variables. </a:t>
              </a:r>
            </a:p>
          </p:txBody>
        </p:sp>
        <p:sp>
          <p:nvSpPr>
            <p:cNvPr id="527375" name="Text Box 15"/>
            <p:cNvSpPr txBox="1">
              <a:spLocks noChangeArrowheads="1"/>
            </p:cNvSpPr>
            <p:nvPr/>
          </p:nvSpPr>
          <p:spPr bwMode="auto">
            <a:xfrm>
              <a:off x="288" y="1023"/>
              <a:ext cx="288" cy="36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solidFill>
                    <a:srgbClr val="000000"/>
                  </a:solidFill>
                </a:rPr>
                <a:t>3.</a:t>
              </a:r>
            </a:p>
          </p:txBody>
        </p:sp>
      </p:grpSp>
      <p:grpSp>
        <p:nvGrpSpPr>
          <p:cNvPr id="5" name="Group 16"/>
          <p:cNvGrpSpPr>
            <a:grpSpLocks/>
          </p:cNvGrpSpPr>
          <p:nvPr/>
        </p:nvGrpSpPr>
        <p:grpSpPr bwMode="auto">
          <a:xfrm>
            <a:off x="457200" y="4995863"/>
            <a:ext cx="8229600" cy="728662"/>
            <a:chOff x="288" y="1023"/>
            <a:chExt cx="5184" cy="459"/>
          </a:xfrm>
        </p:grpSpPr>
        <p:sp>
          <p:nvSpPr>
            <p:cNvPr id="527377" name="Text Box 17"/>
            <p:cNvSpPr txBox="1">
              <a:spLocks noChangeArrowheads="1"/>
            </p:cNvSpPr>
            <p:nvPr/>
          </p:nvSpPr>
          <p:spPr bwMode="auto">
            <a:xfrm>
              <a:off x="528" y="1023"/>
              <a:ext cx="4944" cy="45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dirty="0">
                  <a:solidFill>
                    <a:srgbClr val="000000"/>
                  </a:solidFill>
                </a:rPr>
                <a:t>When</a:t>
              </a:r>
              <a:r>
                <a:rPr lang="en-US" sz="2400" b="0" dirty="0" smtClean="0">
                  <a:solidFill>
                    <a:srgbClr val="000000"/>
                  </a:solidFill>
                </a:rPr>
                <a:t> C++ </a:t>
              </a:r>
              <a:r>
                <a:rPr lang="en-US" sz="2400" b="0" dirty="0">
                  <a:solidFill>
                    <a:srgbClr val="000000"/>
                  </a:solidFill>
                </a:rPr>
                <a:t>encounters a </a:t>
              </a:r>
              <a:r>
                <a:rPr lang="en-US" sz="2200" dirty="0">
                  <a:solidFill>
                    <a:srgbClr val="000000"/>
                  </a:solidFill>
                  <a:latin typeface="Courier New" charset="0"/>
                </a:rPr>
                <a:t>return</a:t>
              </a:r>
              <a:r>
                <a:rPr lang="en-US" sz="2400" b="0" dirty="0">
                  <a:solidFill>
                    <a:srgbClr val="000000"/>
                  </a:solidFill>
                </a:rPr>
                <a:t> statement, it computes the return value and substitutes that value in place of the call. </a:t>
              </a:r>
            </a:p>
          </p:txBody>
        </p:sp>
        <p:sp>
          <p:nvSpPr>
            <p:cNvPr id="527378" name="Text Box 18"/>
            <p:cNvSpPr txBox="1">
              <a:spLocks noChangeArrowheads="1"/>
            </p:cNvSpPr>
            <p:nvPr/>
          </p:nvSpPr>
          <p:spPr bwMode="auto">
            <a:xfrm>
              <a:off x="288" y="1023"/>
              <a:ext cx="288" cy="36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solidFill>
                    <a:srgbClr val="000000"/>
                  </a:solidFill>
                </a:rPr>
                <a:t>4.</a:t>
              </a:r>
            </a:p>
          </p:txBody>
        </p:sp>
      </p:grpSp>
      <p:grpSp>
        <p:nvGrpSpPr>
          <p:cNvPr id="6" name="Group 19"/>
          <p:cNvGrpSpPr>
            <a:grpSpLocks/>
          </p:cNvGrpSpPr>
          <p:nvPr/>
        </p:nvGrpSpPr>
        <p:grpSpPr bwMode="auto">
          <a:xfrm>
            <a:off x="457200" y="5808663"/>
            <a:ext cx="8229600" cy="728662"/>
            <a:chOff x="288" y="1023"/>
            <a:chExt cx="5184" cy="459"/>
          </a:xfrm>
        </p:grpSpPr>
        <p:sp>
          <p:nvSpPr>
            <p:cNvPr id="527380" name="Text Box 20"/>
            <p:cNvSpPr txBox="1">
              <a:spLocks noChangeArrowheads="1"/>
            </p:cNvSpPr>
            <p:nvPr/>
          </p:nvSpPr>
          <p:spPr bwMode="auto">
            <a:xfrm>
              <a:off x="528" y="1023"/>
              <a:ext cx="4944" cy="45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dirty="0" smtClean="0">
                  <a:solidFill>
                    <a:srgbClr val="000000"/>
                  </a:solidFill>
                </a:rPr>
                <a:t>C++ </a:t>
              </a:r>
              <a:r>
                <a:rPr lang="en-US" sz="2400" b="0" dirty="0">
                  <a:solidFill>
                    <a:srgbClr val="000000"/>
                  </a:solidFill>
                </a:rPr>
                <a:t>then discards the stack frame for the called</a:t>
              </a:r>
              <a:r>
                <a:rPr lang="en-US" sz="2400" b="0" dirty="0" smtClean="0">
                  <a:solidFill>
                    <a:srgbClr val="000000"/>
                  </a:solidFill>
                </a:rPr>
                <a:t> function </a:t>
              </a:r>
              <a:r>
                <a:rPr lang="en-US" sz="2400" b="0" dirty="0">
                  <a:solidFill>
                    <a:srgbClr val="000000"/>
                  </a:solidFill>
                </a:rPr>
                <a:t>and returns to the caller, continuing from where it left off. </a:t>
              </a:r>
            </a:p>
          </p:txBody>
        </p:sp>
        <p:sp>
          <p:nvSpPr>
            <p:cNvPr id="527381" name="Text Box 21"/>
            <p:cNvSpPr txBox="1">
              <a:spLocks noChangeArrowheads="1"/>
            </p:cNvSpPr>
            <p:nvPr/>
          </p:nvSpPr>
          <p:spPr bwMode="auto">
            <a:xfrm>
              <a:off x="288" y="1023"/>
              <a:ext cx="288" cy="36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solidFill>
                    <a:srgbClr val="000000"/>
                  </a:solidFill>
                </a:rPr>
                <a:t>5.</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4162"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Combinations Function  </a:t>
            </a:r>
            <a:endParaRPr lang="en-US">
              <a:solidFill>
                <a:schemeClr val="tx1"/>
              </a:solidFill>
            </a:endParaRPr>
          </a:p>
        </p:txBody>
      </p:sp>
      <p:sp>
        <p:nvSpPr>
          <p:cNvPr id="604163" name="Rectangle 3"/>
          <p:cNvSpPr>
            <a:spLocks noChangeArrowheads="1"/>
          </p:cNvSpPr>
          <p:nvPr/>
        </p:nvSpPr>
        <p:spPr bwMode="auto">
          <a:xfrm>
            <a:off x="482600" y="1155700"/>
            <a:ext cx="8128000" cy="1358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To illustrate</a:t>
            </a:r>
            <a:r>
              <a:rPr lang="en-US" sz="2400" b="0" dirty="0" smtClean="0"/>
              <a:t> function </a:t>
            </a:r>
            <a:r>
              <a:rPr lang="en-US" sz="2400" b="0" dirty="0"/>
              <a:t>calls, the text uses a function </a:t>
            </a:r>
            <a:r>
              <a:rPr lang="en-US" sz="2400" b="0" i="1" dirty="0" err="1"/>
              <a:t>C</a:t>
            </a:r>
            <a:r>
              <a:rPr lang="en-US" sz="2400" b="0" dirty="0" err="1"/>
              <a:t>(</a:t>
            </a:r>
            <a:r>
              <a:rPr lang="en-US" sz="2400" b="0" i="1" dirty="0" err="1"/>
              <a:t>n</a:t>
            </a:r>
            <a:r>
              <a:rPr lang="en-US" sz="2400" b="0" i="1" dirty="0"/>
              <a:t>,</a:t>
            </a:r>
            <a:r>
              <a:rPr lang="en-US" sz="1200" b="0" i="1" dirty="0"/>
              <a:t> </a:t>
            </a:r>
            <a:r>
              <a:rPr lang="en-US" sz="2400" b="0" i="1" dirty="0" err="1"/>
              <a:t>k</a:t>
            </a:r>
            <a:r>
              <a:rPr lang="en-US" sz="2400" b="0" dirty="0"/>
              <a:t>) that computes the </a:t>
            </a:r>
            <a:r>
              <a:rPr lang="en-US" sz="2400" i="1" dirty="0"/>
              <a:t>combinations</a:t>
            </a:r>
            <a:r>
              <a:rPr lang="en-US" sz="2400" b="0" dirty="0"/>
              <a:t> function, which is the number of ways one can select </a:t>
            </a:r>
            <a:r>
              <a:rPr lang="en-US" sz="2400" b="0" i="1" dirty="0" err="1"/>
              <a:t>k</a:t>
            </a:r>
            <a:r>
              <a:rPr lang="en-US" sz="2400" b="0" dirty="0"/>
              <a:t> elements from a set of </a:t>
            </a:r>
            <a:r>
              <a:rPr lang="en-US" sz="2400" b="0" i="1" dirty="0" err="1"/>
              <a:t>n</a:t>
            </a:r>
            <a:r>
              <a:rPr lang="en-US" sz="2400" b="0" dirty="0"/>
              <a:t> objects.</a:t>
            </a:r>
            <a:endParaRPr lang="en-US" sz="2400" dirty="0"/>
          </a:p>
        </p:txBody>
      </p:sp>
      <p:grpSp>
        <p:nvGrpSpPr>
          <p:cNvPr id="2" name="Group 4"/>
          <p:cNvGrpSpPr>
            <a:grpSpLocks/>
          </p:cNvGrpSpPr>
          <p:nvPr/>
        </p:nvGrpSpPr>
        <p:grpSpPr bwMode="auto">
          <a:xfrm>
            <a:off x="482600" y="2273300"/>
            <a:ext cx="8128000" cy="2679700"/>
            <a:chOff x="304" y="1432"/>
            <a:chExt cx="5120" cy="1688"/>
          </a:xfrm>
        </p:grpSpPr>
        <p:sp>
          <p:nvSpPr>
            <p:cNvPr id="604165" name="Rectangle 5"/>
            <p:cNvSpPr>
              <a:spLocks noChangeArrowheads="1"/>
            </p:cNvSpPr>
            <p:nvPr/>
          </p:nvSpPr>
          <p:spPr bwMode="auto">
            <a:xfrm>
              <a:off x="304" y="1432"/>
              <a:ext cx="5120" cy="53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Suppose, for example, that you have a set of five coins: a penny, a nickel, a dime, a quarter, and a dollar:</a:t>
              </a:r>
            </a:p>
          </p:txBody>
        </p:sp>
        <p:grpSp>
          <p:nvGrpSpPr>
            <p:cNvPr id="3" name="Group 6"/>
            <p:cNvGrpSpPr>
              <a:grpSpLocks/>
            </p:cNvGrpSpPr>
            <p:nvPr/>
          </p:nvGrpSpPr>
          <p:grpSpPr bwMode="auto">
            <a:xfrm>
              <a:off x="864" y="1960"/>
              <a:ext cx="4364" cy="812"/>
              <a:chOff x="864" y="1960"/>
              <a:chExt cx="4364" cy="812"/>
            </a:xfrm>
          </p:grpSpPr>
          <p:pic>
            <p:nvPicPr>
              <p:cNvPr id="604167" name="Picture 7"/>
              <p:cNvPicPr>
                <a:picLocks noChangeAspect="1" noChangeArrowheads="1"/>
              </p:cNvPicPr>
              <p:nvPr/>
            </p:nvPicPr>
            <p:blipFill>
              <a:blip r:embed="rId3"/>
              <a:srcRect/>
              <a:stretch>
                <a:fillRect/>
              </a:stretch>
            </p:blipFill>
            <p:spPr bwMode="auto">
              <a:xfrm>
                <a:off x="864" y="2056"/>
                <a:ext cx="616" cy="616"/>
              </a:xfrm>
              <a:prstGeom prst="rect">
                <a:avLst/>
              </a:prstGeom>
              <a:noFill/>
              <a:ln w="9525">
                <a:noFill/>
                <a:miter lim="800000"/>
                <a:headEnd/>
                <a:tailEnd/>
              </a:ln>
              <a:effectLst/>
            </p:spPr>
          </p:pic>
          <p:pic>
            <p:nvPicPr>
              <p:cNvPr id="604168" name="Picture 8"/>
              <p:cNvPicPr>
                <a:picLocks noChangeAspect="1" noChangeArrowheads="1"/>
              </p:cNvPicPr>
              <p:nvPr/>
            </p:nvPicPr>
            <p:blipFill>
              <a:blip r:embed="rId4"/>
              <a:srcRect/>
              <a:stretch>
                <a:fillRect/>
              </a:stretch>
            </p:blipFill>
            <p:spPr bwMode="auto">
              <a:xfrm>
                <a:off x="1680" y="2016"/>
                <a:ext cx="702" cy="704"/>
              </a:xfrm>
              <a:prstGeom prst="rect">
                <a:avLst/>
              </a:prstGeom>
              <a:noFill/>
              <a:ln w="9525">
                <a:noFill/>
                <a:miter lim="800000"/>
                <a:headEnd/>
                <a:tailEnd/>
              </a:ln>
              <a:effectLst/>
            </p:spPr>
          </p:pic>
          <p:pic>
            <p:nvPicPr>
              <p:cNvPr id="604169" name="Picture 9"/>
              <p:cNvPicPr>
                <a:picLocks noChangeAspect="1" noChangeArrowheads="1"/>
              </p:cNvPicPr>
              <p:nvPr/>
            </p:nvPicPr>
            <p:blipFill>
              <a:blip r:embed="rId5"/>
              <a:srcRect/>
              <a:stretch>
                <a:fillRect/>
              </a:stretch>
            </p:blipFill>
            <p:spPr bwMode="auto">
              <a:xfrm>
                <a:off x="3408" y="1970"/>
                <a:ext cx="800" cy="798"/>
              </a:xfrm>
              <a:prstGeom prst="rect">
                <a:avLst/>
              </a:prstGeom>
              <a:noFill/>
              <a:ln w="9525">
                <a:noFill/>
                <a:miter lim="800000"/>
                <a:headEnd/>
                <a:tailEnd/>
              </a:ln>
              <a:effectLst/>
            </p:spPr>
          </p:pic>
          <p:pic>
            <p:nvPicPr>
              <p:cNvPr id="604170" name="Picture 10"/>
              <p:cNvPicPr>
                <a:picLocks noChangeAspect="1" noChangeArrowheads="1"/>
              </p:cNvPicPr>
              <p:nvPr/>
            </p:nvPicPr>
            <p:blipFill>
              <a:blip r:embed="rId6"/>
              <a:srcRect/>
              <a:stretch>
                <a:fillRect/>
              </a:stretch>
            </p:blipFill>
            <p:spPr bwMode="auto">
              <a:xfrm>
                <a:off x="4416" y="1960"/>
                <a:ext cx="812" cy="812"/>
              </a:xfrm>
              <a:prstGeom prst="rect">
                <a:avLst/>
              </a:prstGeom>
              <a:noFill/>
              <a:ln w="9525">
                <a:noFill/>
                <a:miter lim="800000"/>
                <a:headEnd/>
                <a:tailEnd/>
              </a:ln>
              <a:effectLst/>
            </p:spPr>
          </p:pic>
          <p:pic>
            <p:nvPicPr>
              <p:cNvPr id="604171" name="Picture 11"/>
              <p:cNvPicPr>
                <a:picLocks noChangeAspect="1" noChangeArrowheads="1"/>
              </p:cNvPicPr>
              <p:nvPr/>
            </p:nvPicPr>
            <p:blipFill>
              <a:blip r:embed="rId7"/>
              <a:srcRect/>
              <a:stretch>
                <a:fillRect/>
              </a:stretch>
            </p:blipFill>
            <p:spPr bwMode="auto">
              <a:xfrm>
                <a:off x="2580" y="2080"/>
                <a:ext cx="599" cy="586"/>
              </a:xfrm>
              <a:prstGeom prst="rect">
                <a:avLst/>
              </a:prstGeom>
              <a:noFill/>
              <a:ln w="9525">
                <a:noFill/>
                <a:miter lim="800000"/>
                <a:headEnd/>
                <a:tailEnd/>
              </a:ln>
              <a:effectLst/>
            </p:spPr>
          </p:pic>
        </p:grpSp>
        <p:sp>
          <p:nvSpPr>
            <p:cNvPr id="604172" name="Rectangle 12"/>
            <p:cNvSpPr>
              <a:spLocks noChangeArrowheads="1"/>
            </p:cNvSpPr>
            <p:nvPr/>
          </p:nvSpPr>
          <p:spPr bwMode="auto">
            <a:xfrm>
              <a:off x="304" y="2872"/>
              <a:ext cx="5120" cy="24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t>	How many ways are there to select two coins? </a:t>
              </a:r>
            </a:p>
          </p:txBody>
        </p:sp>
      </p:grpSp>
      <p:grpSp>
        <p:nvGrpSpPr>
          <p:cNvPr id="4" name="Group 13"/>
          <p:cNvGrpSpPr>
            <a:grpSpLocks/>
          </p:cNvGrpSpPr>
          <p:nvPr/>
        </p:nvGrpSpPr>
        <p:grpSpPr bwMode="auto">
          <a:xfrm>
            <a:off x="5346700" y="3048000"/>
            <a:ext cx="3011488" cy="1423988"/>
            <a:chOff x="3368" y="1920"/>
            <a:chExt cx="1897" cy="897"/>
          </a:xfrm>
        </p:grpSpPr>
        <p:sp>
          <p:nvSpPr>
            <p:cNvPr id="604174" name="Rectangle 14"/>
            <p:cNvSpPr>
              <a:spLocks noChangeArrowheads="1"/>
            </p:cNvSpPr>
            <p:nvPr/>
          </p:nvSpPr>
          <p:spPr bwMode="auto">
            <a:xfrm>
              <a:off x="3368" y="1936"/>
              <a:ext cx="867" cy="86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175" name="Rectangle 15"/>
            <p:cNvSpPr>
              <a:spLocks noChangeArrowheads="1"/>
            </p:cNvSpPr>
            <p:nvPr/>
          </p:nvSpPr>
          <p:spPr bwMode="auto">
            <a:xfrm>
              <a:off x="4368" y="1920"/>
              <a:ext cx="897" cy="89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grpSp>
        <p:nvGrpSpPr>
          <p:cNvPr id="5" name="Group 16"/>
          <p:cNvGrpSpPr>
            <a:grpSpLocks/>
          </p:cNvGrpSpPr>
          <p:nvPr/>
        </p:nvGrpSpPr>
        <p:grpSpPr bwMode="auto">
          <a:xfrm>
            <a:off x="4040188" y="3048000"/>
            <a:ext cx="4318000" cy="1423988"/>
            <a:chOff x="2545" y="1920"/>
            <a:chExt cx="2720" cy="897"/>
          </a:xfrm>
        </p:grpSpPr>
        <p:sp>
          <p:nvSpPr>
            <p:cNvPr id="604177" name="Rectangle 17"/>
            <p:cNvSpPr>
              <a:spLocks noChangeArrowheads="1"/>
            </p:cNvSpPr>
            <p:nvPr/>
          </p:nvSpPr>
          <p:spPr bwMode="auto">
            <a:xfrm>
              <a:off x="2545" y="2032"/>
              <a:ext cx="677" cy="67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178" name="Rectangle 18"/>
            <p:cNvSpPr>
              <a:spLocks noChangeArrowheads="1"/>
            </p:cNvSpPr>
            <p:nvPr/>
          </p:nvSpPr>
          <p:spPr bwMode="auto">
            <a:xfrm>
              <a:off x="4368" y="1920"/>
              <a:ext cx="897" cy="89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grpSp>
        <p:nvGrpSpPr>
          <p:cNvPr id="6" name="Group 19"/>
          <p:cNvGrpSpPr>
            <a:grpSpLocks/>
          </p:cNvGrpSpPr>
          <p:nvPr/>
        </p:nvGrpSpPr>
        <p:grpSpPr bwMode="auto">
          <a:xfrm>
            <a:off x="4040188" y="3073400"/>
            <a:ext cx="2682875" cy="1376363"/>
            <a:chOff x="2545" y="1936"/>
            <a:chExt cx="1690" cy="867"/>
          </a:xfrm>
        </p:grpSpPr>
        <p:sp>
          <p:nvSpPr>
            <p:cNvPr id="604180" name="Rectangle 20"/>
            <p:cNvSpPr>
              <a:spLocks noChangeArrowheads="1"/>
            </p:cNvSpPr>
            <p:nvPr/>
          </p:nvSpPr>
          <p:spPr bwMode="auto">
            <a:xfrm>
              <a:off x="2545" y="2032"/>
              <a:ext cx="677" cy="67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181" name="Rectangle 21"/>
            <p:cNvSpPr>
              <a:spLocks noChangeArrowheads="1"/>
            </p:cNvSpPr>
            <p:nvPr/>
          </p:nvSpPr>
          <p:spPr bwMode="auto">
            <a:xfrm>
              <a:off x="3368" y="1936"/>
              <a:ext cx="867" cy="86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grpSp>
        <p:nvGrpSpPr>
          <p:cNvPr id="7" name="Group 22"/>
          <p:cNvGrpSpPr>
            <a:grpSpLocks/>
          </p:cNvGrpSpPr>
          <p:nvPr/>
        </p:nvGrpSpPr>
        <p:grpSpPr bwMode="auto">
          <a:xfrm>
            <a:off x="2628900" y="3048000"/>
            <a:ext cx="5729288" cy="1423988"/>
            <a:chOff x="1656" y="1920"/>
            <a:chExt cx="3609" cy="897"/>
          </a:xfrm>
        </p:grpSpPr>
        <p:sp>
          <p:nvSpPr>
            <p:cNvPr id="604183" name="Rectangle 23"/>
            <p:cNvSpPr>
              <a:spLocks noChangeArrowheads="1"/>
            </p:cNvSpPr>
            <p:nvPr/>
          </p:nvSpPr>
          <p:spPr bwMode="auto">
            <a:xfrm>
              <a:off x="1656" y="1984"/>
              <a:ext cx="768" cy="76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184" name="Rectangle 24"/>
            <p:cNvSpPr>
              <a:spLocks noChangeArrowheads="1"/>
            </p:cNvSpPr>
            <p:nvPr/>
          </p:nvSpPr>
          <p:spPr bwMode="auto">
            <a:xfrm>
              <a:off x="4368" y="1920"/>
              <a:ext cx="897" cy="89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grpSp>
        <p:nvGrpSpPr>
          <p:cNvPr id="8" name="Group 25"/>
          <p:cNvGrpSpPr>
            <a:grpSpLocks/>
          </p:cNvGrpSpPr>
          <p:nvPr/>
        </p:nvGrpSpPr>
        <p:grpSpPr bwMode="auto">
          <a:xfrm>
            <a:off x="2628900" y="3073400"/>
            <a:ext cx="4094163" cy="1376363"/>
            <a:chOff x="1656" y="1936"/>
            <a:chExt cx="2579" cy="867"/>
          </a:xfrm>
        </p:grpSpPr>
        <p:sp>
          <p:nvSpPr>
            <p:cNvPr id="604186" name="Rectangle 26"/>
            <p:cNvSpPr>
              <a:spLocks noChangeArrowheads="1"/>
            </p:cNvSpPr>
            <p:nvPr/>
          </p:nvSpPr>
          <p:spPr bwMode="auto">
            <a:xfrm>
              <a:off x="1656" y="1984"/>
              <a:ext cx="768" cy="76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187" name="Rectangle 27"/>
            <p:cNvSpPr>
              <a:spLocks noChangeArrowheads="1"/>
            </p:cNvSpPr>
            <p:nvPr/>
          </p:nvSpPr>
          <p:spPr bwMode="auto">
            <a:xfrm>
              <a:off x="3368" y="1936"/>
              <a:ext cx="867" cy="86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grpSp>
        <p:nvGrpSpPr>
          <p:cNvPr id="9" name="Group 28"/>
          <p:cNvGrpSpPr>
            <a:grpSpLocks/>
          </p:cNvGrpSpPr>
          <p:nvPr/>
        </p:nvGrpSpPr>
        <p:grpSpPr bwMode="auto">
          <a:xfrm>
            <a:off x="2628900" y="3149600"/>
            <a:ext cx="2486025" cy="1219200"/>
            <a:chOff x="1656" y="1984"/>
            <a:chExt cx="1566" cy="768"/>
          </a:xfrm>
        </p:grpSpPr>
        <p:sp>
          <p:nvSpPr>
            <p:cNvPr id="604189" name="Rectangle 29"/>
            <p:cNvSpPr>
              <a:spLocks noChangeArrowheads="1"/>
            </p:cNvSpPr>
            <p:nvPr/>
          </p:nvSpPr>
          <p:spPr bwMode="auto">
            <a:xfrm>
              <a:off x="1656" y="1984"/>
              <a:ext cx="768" cy="76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190" name="Rectangle 30"/>
            <p:cNvSpPr>
              <a:spLocks noChangeArrowheads="1"/>
            </p:cNvSpPr>
            <p:nvPr/>
          </p:nvSpPr>
          <p:spPr bwMode="auto">
            <a:xfrm>
              <a:off x="2545" y="2032"/>
              <a:ext cx="677" cy="67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grpSp>
        <p:nvGrpSpPr>
          <p:cNvPr id="10" name="Group 31"/>
          <p:cNvGrpSpPr>
            <a:grpSpLocks/>
          </p:cNvGrpSpPr>
          <p:nvPr/>
        </p:nvGrpSpPr>
        <p:grpSpPr bwMode="auto">
          <a:xfrm>
            <a:off x="1320800" y="3048000"/>
            <a:ext cx="7037388" cy="1423988"/>
            <a:chOff x="832" y="1920"/>
            <a:chExt cx="4433" cy="897"/>
          </a:xfrm>
        </p:grpSpPr>
        <p:sp>
          <p:nvSpPr>
            <p:cNvPr id="604192" name="Rectangle 32"/>
            <p:cNvSpPr>
              <a:spLocks noChangeArrowheads="1"/>
            </p:cNvSpPr>
            <p:nvPr/>
          </p:nvSpPr>
          <p:spPr bwMode="auto">
            <a:xfrm>
              <a:off x="832" y="2024"/>
              <a:ext cx="685" cy="68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193" name="Rectangle 33"/>
            <p:cNvSpPr>
              <a:spLocks noChangeArrowheads="1"/>
            </p:cNvSpPr>
            <p:nvPr/>
          </p:nvSpPr>
          <p:spPr bwMode="auto">
            <a:xfrm>
              <a:off x="4368" y="1920"/>
              <a:ext cx="897" cy="89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grpSp>
        <p:nvGrpSpPr>
          <p:cNvPr id="11" name="Group 34"/>
          <p:cNvGrpSpPr>
            <a:grpSpLocks/>
          </p:cNvGrpSpPr>
          <p:nvPr/>
        </p:nvGrpSpPr>
        <p:grpSpPr bwMode="auto">
          <a:xfrm>
            <a:off x="1320800" y="3073400"/>
            <a:ext cx="5402263" cy="1376363"/>
            <a:chOff x="832" y="1936"/>
            <a:chExt cx="3403" cy="867"/>
          </a:xfrm>
        </p:grpSpPr>
        <p:sp>
          <p:nvSpPr>
            <p:cNvPr id="604195" name="Rectangle 35"/>
            <p:cNvSpPr>
              <a:spLocks noChangeArrowheads="1"/>
            </p:cNvSpPr>
            <p:nvPr/>
          </p:nvSpPr>
          <p:spPr bwMode="auto">
            <a:xfrm>
              <a:off x="832" y="2024"/>
              <a:ext cx="685" cy="68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196" name="Rectangle 36"/>
            <p:cNvSpPr>
              <a:spLocks noChangeArrowheads="1"/>
            </p:cNvSpPr>
            <p:nvPr/>
          </p:nvSpPr>
          <p:spPr bwMode="auto">
            <a:xfrm>
              <a:off x="3368" y="1936"/>
              <a:ext cx="867" cy="86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grpSp>
        <p:nvGrpSpPr>
          <p:cNvPr id="12" name="Group 37"/>
          <p:cNvGrpSpPr>
            <a:grpSpLocks/>
          </p:cNvGrpSpPr>
          <p:nvPr/>
        </p:nvGrpSpPr>
        <p:grpSpPr bwMode="auto">
          <a:xfrm>
            <a:off x="1320800" y="3213100"/>
            <a:ext cx="3794125" cy="1087438"/>
            <a:chOff x="832" y="2024"/>
            <a:chExt cx="2390" cy="685"/>
          </a:xfrm>
        </p:grpSpPr>
        <p:sp>
          <p:nvSpPr>
            <p:cNvPr id="604198" name="Rectangle 38"/>
            <p:cNvSpPr>
              <a:spLocks noChangeArrowheads="1"/>
            </p:cNvSpPr>
            <p:nvPr/>
          </p:nvSpPr>
          <p:spPr bwMode="auto">
            <a:xfrm>
              <a:off x="832" y="2024"/>
              <a:ext cx="685" cy="68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199" name="Rectangle 39"/>
            <p:cNvSpPr>
              <a:spLocks noChangeArrowheads="1"/>
            </p:cNvSpPr>
            <p:nvPr/>
          </p:nvSpPr>
          <p:spPr bwMode="auto">
            <a:xfrm>
              <a:off x="2545" y="2032"/>
              <a:ext cx="677" cy="67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grpSp>
        <p:nvGrpSpPr>
          <p:cNvPr id="13" name="Group 40"/>
          <p:cNvGrpSpPr>
            <a:grpSpLocks/>
          </p:cNvGrpSpPr>
          <p:nvPr/>
        </p:nvGrpSpPr>
        <p:grpSpPr bwMode="auto">
          <a:xfrm>
            <a:off x="1320800" y="3149600"/>
            <a:ext cx="2527300" cy="1219200"/>
            <a:chOff x="832" y="1984"/>
            <a:chExt cx="1592" cy="768"/>
          </a:xfrm>
        </p:grpSpPr>
        <p:sp>
          <p:nvSpPr>
            <p:cNvPr id="604201" name="Rectangle 41"/>
            <p:cNvSpPr>
              <a:spLocks noChangeArrowheads="1"/>
            </p:cNvSpPr>
            <p:nvPr/>
          </p:nvSpPr>
          <p:spPr bwMode="auto">
            <a:xfrm>
              <a:off x="832" y="2024"/>
              <a:ext cx="685" cy="68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04202" name="Rectangle 42"/>
            <p:cNvSpPr>
              <a:spLocks noChangeArrowheads="1"/>
            </p:cNvSpPr>
            <p:nvPr/>
          </p:nvSpPr>
          <p:spPr bwMode="auto">
            <a:xfrm>
              <a:off x="1656" y="1984"/>
              <a:ext cx="768" cy="76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sp>
        <p:nvSpPr>
          <p:cNvPr id="604203" name="Text Box 43"/>
          <p:cNvSpPr txBox="1">
            <a:spLocks noChangeArrowheads="1"/>
          </p:cNvSpPr>
          <p:nvPr/>
        </p:nvSpPr>
        <p:spPr bwMode="auto">
          <a:xfrm>
            <a:off x="1143000" y="5029200"/>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penny + nickel</a:t>
            </a:r>
          </a:p>
        </p:txBody>
      </p:sp>
      <p:sp>
        <p:nvSpPr>
          <p:cNvPr id="604204" name="Text Box 44"/>
          <p:cNvSpPr txBox="1">
            <a:spLocks noChangeArrowheads="1"/>
          </p:cNvSpPr>
          <p:nvPr/>
        </p:nvSpPr>
        <p:spPr bwMode="auto">
          <a:xfrm>
            <a:off x="1143000" y="5318125"/>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penny + dime</a:t>
            </a:r>
          </a:p>
        </p:txBody>
      </p:sp>
      <p:sp>
        <p:nvSpPr>
          <p:cNvPr id="604205" name="Text Box 45"/>
          <p:cNvSpPr txBox="1">
            <a:spLocks noChangeArrowheads="1"/>
          </p:cNvSpPr>
          <p:nvPr/>
        </p:nvSpPr>
        <p:spPr bwMode="auto">
          <a:xfrm>
            <a:off x="1143000" y="5607050"/>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penny + quarter</a:t>
            </a:r>
          </a:p>
        </p:txBody>
      </p:sp>
      <p:sp>
        <p:nvSpPr>
          <p:cNvPr id="604206" name="Text Box 46"/>
          <p:cNvSpPr txBox="1">
            <a:spLocks noChangeArrowheads="1"/>
          </p:cNvSpPr>
          <p:nvPr/>
        </p:nvSpPr>
        <p:spPr bwMode="auto">
          <a:xfrm>
            <a:off x="1143000" y="5895975"/>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penny + dollar</a:t>
            </a:r>
          </a:p>
        </p:txBody>
      </p:sp>
      <p:sp>
        <p:nvSpPr>
          <p:cNvPr id="604207" name="Text Box 47"/>
          <p:cNvSpPr txBox="1">
            <a:spLocks noChangeArrowheads="1"/>
          </p:cNvSpPr>
          <p:nvPr/>
        </p:nvSpPr>
        <p:spPr bwMode="auto">
          <a:xfrm>
            <a:off x="3048000" y="5026025"/>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nickel + dime</a:t>
            </a:r>
          </a:p>
        </p:txBody>
      </p:sp>
      <p:sp>
        <p:nvSpPr>
          <p:cNvPr id="604208" name="Text Box 48"/>
          <p:cNvSpPr txBox="1">
            <a:spLocks noChangeArrowheads="1"/>
          </p:cNvSpPr>
          <p:nvPr/>
        </p:nvSpPr>
        <p:spPr bwMode="auto">
          <a:xfrm>
            <a:off x="3048000" y="5314950"/>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nickel + quarter</a:t>
            </a:r>
          </a:p>
        </p:txBody>
      </p:sp>
      <p:sp>
        <p:nvSpPr>
          <p:cNvPr id="604209" name="Text Box 49"/>
          <p:cNvSpPr txBox="1">
            <a:spLocks noChangeArrowheads="1"/>
          </p:cNvSpPr>
          <p:nvPr/>
        </p:nvSpPr>
        <p:spPr bwMode="auto">
          <a:xfrm>
            <a:off x="3048000" y="5603875"/>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nickel + dollar</a:t>
            </a:r>
          </a:p>
        </p:txBody>
      </p:sp>
      <p:sp>
        <p:nvSpPr>
          <p:cNvPr id="604210" name="Text Box 50"/>
          <p:cNvSpPr txBox="1">
            <a:spLocks noChangeArrowheads="1"/>
          </p:cNvSpPr>
          <p:nvPr/>
        </p:nvSpPr>
        <p:spPr bwMode="auto">
          <a:xfrm>
            <a:off x="4953000" y="5022850"/>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dime + quarter</a:t>
            </a:r>
          </a:p>
        </p:txBody>
      </p:sp>
      <p:sp>
        <p:nvSpPr>
          <p:cNvPr id="604211" name="Text Box 51"/>
          <p:cNvSpPr txBox="1">
            <a:spLocks noChangeArrowheads="1"/>
          </p:cNvSpPr>
          <p:nvPr/>
        </p:nvSpPr>
        <p:spPr bwMode="auto">
          <a:xfrm>
            <a:off x="4953000" y="5311775"/>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dime + dollar</a:t>
            </a:r>
          </a:p>
        </p:txBody>
      </p:sp>
      <p:sp>
        <p:nvSpPr>
          <p:cNvPr id="604212" name="Text Box 52"/>
          <p:cNvSpPr txBox="1">
            <a:spLocks noChangeArrowheads="1"/>
          </p:cNvSpPr>
          <p:nvPr/>
        </p:nvSpPr>
        <p:spPr bwMode="auto">
          <a:xfrm>
            <a:off x="6781800" y="5019675"/>
            <a:ext cx="1828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t>quarter + dollar</a:t>
            </a:r>
          </a:p>
        </p:txBody>
      </p:sp>
      <p:sp>
        <p:nvSpPr>
          <p:cNvPr id="604213" name="Text Box 53"/>
          <p:cNvSpPr txBox="1">
            <a:spLocks noChangeArrowheads="1"/>
          </p:cNvSpPr>
          <p:nvPr/>
        </p:nvSpPr>
        <p:spPr bwMode="auto">
          <a:xfrm>
            <a:off x="5486400" y="5943600"/>
            <a:ext cx="3048000" cy="45720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2400" b="0"/>
              <a:t>for a total of 10 ways.</a:t>
            </a:r>
          </a:p>
        </p:txBody>
      </p:sp>
      <p:grpSp>
        <p:nvGrpSpPr>
          <p:cNvPr id="14" name="Group 54"/>
          <p:cNvGrpSpPr>
            <a:grpSpLocks/>
          </p:cNvGrpSpPr>
          <p:nvPr/>
        </p:nvGrpSpPr>
        <p:grpSpPr bwMode="auto">
          <a:xfrm>
            <a:off x="914400" y="2971800"/>
            <a:ext cx="7620000" cy="1584325"/>
            <a:chOff x="576" y="1872"/>
            <a:chExt cx="4800" cy="998"/>
          </a:xfrm>
        </p:grpSpPr>
        <p:sp>
          <p:nvSpPr>
            <p:cNvPr id="604215" name="Rectangle 55"/>
            <p:cNvSpPr>
              <a:spLocks noChangeArrowheads="1"/>
            </p:cNvSpPr>
            <p:nvPr/>
          </p:nvSpPr>
          <p:spPr bwMode="auto">
            <a:xfrm>
              <a:off x="576" y="1872"/>
              <a:ext cx="4800" cy="99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grpSp>
          <p:nvGrpSpPr>
            <p:cNvPr id="15" name="Group 56"/>
            <p:cNvGrpSpPr>
              <a:grpSpLocks/>
            </p:cNvGrpSpPr>
            <p:nvPr/>
          </p:nvGrpSpPr>
          <p:grpSpPr bwMode="auto">
            <a:xfrm>
              <a:off x="864" y="1968"/>
              <a:ext cx="4364" cy="812"/>
              <a:chOff x="864" y="1960"/>
              <a:chExt cx="4364" cy="812"/>
            </a:xfrm>
          </p:grpSpPr>
          <p:pic>
            <p:nvPicPr>
              <p:cNvPr id="604217" name="Picture 57"/>
              <p:cNvPicPr>
                <a:picLocks noChangeAspect="1" noChangeArrowheads="1"/>
              </p:cNvPicPr>
              <p:nvPr/>
            </p:nvPicPr>
            <p:blipFill>
              <a:blip r:embed="rId3"/>
              <a:srcRect/>
              <a:stretch>
                <a:fillRect/>
              </a:stretch>
            </p:blipFill>
            <p:spPr bwMode="auto">
              <a:xfrm>
                <a:off x="864" y="2056"/>
                <a:ext cx="616" cy="616"/>
              </a:xfrm>
              <a:prstGeom prst="rect">
                <a:avLst/>
              </a:prstGeom>
              <a:noFill/>
              <a:ln w="9525">
                <a:noFill/>
                <a:miter lim="800000"/>
                <a:headEnd/>
                <a:tailEnd/>
              </a:ln>
              <a:effectLst/>
            </p:spPr>
          </p:pic>
          <p:pic>
            <p:nvPicPr>
              <p:cNvPr id="604218" name="Picture 58"/>
              <p:cNvPicPr>
                <a:picLocks noChangeAspect="1" noChangeArrowheads="1"/>
              </p:cNvPicPr>
              <p:nvPr/>
            </p:nvPicPr>
            <p:blipFill>
              <a:blip r:embed="rId4"/>
              <a:srcRect/>
              <a:stretch>
                <a:fillRect/>
              </a:stretch>
            </p:blipFill>
            <p:spPr bwMode="auto">
              <a:xfrm>
                <a:off x="1680" y="2016"/>
                <a:ext cx="702" cy="704"/>
              </a:xfrm>
              <a:prstGeom prst="rect">
                <a:avLst/>
              </a:prstGeom>
              <a:noFill/>
              <a:ln w="9525">
                <a:noFill/>
                <a:miter lim="800000"/>
                <a:headEnd/>
                <a:tailEnd/>
              </a:ln>
              <a:effectLst/>
            </p:spPr>
          </p:pic>
          <p:pic>
            <p:nvPicPr>
              <p:cNvPr id="604219" name="Picture 59"/>
              <p:cNvPicPr>
                <a:picLocks noChangeAspect="1" noChangeArrowheads="1"/>
              </p:cNvPicPr>
              <p:nvPr/>
            </p:nvPicPr>
            <p:blipFill>
              <a:blip r:embed="rId5"/>
              <a:srcRect/>
              <a:stretch>
                <a:fillRect/>
              </a:stretch>
            </p:blipFill>
            <p:spPr bwMode="auto">
              <a:xfrm>
                <a:off x="3408" y="1970"/>
                <a:ext cx="800" cy="798"/>
              </a:xfrm>
              <a:prstGeom prst="rect">
                <a:avLst/>
              </a:prstGeom>
              <a:noFill/>
              <a:ln w="9525">
                <a:noFill/>
                <a:miter lim="800000"/>
                <a:headEnd/>
                <a:tailEnd/>
              </a:ln>
              <a:effectLst/>
            </p:spPr>
          </p:pic>
          <p:pic>
            <p:nvPicPr>
              <p:cNvPr id="604220" name="Picture 60"/>
              <p:cNvPicPr>
                <a:picLocks noChangeAspect="1" noChangeArrowheads="1"/>
              </p:cNvPicPr>
              <p:nvPr/>
            </p:nvPicPr>
            <p:blipFill>
              <a:blip r:embed="rId6"/>
              <a:srcRect/>
              <a:stretch>
                <a:fillRect/>
              </a:stretch>
            </p:blipFill>
            <p:spPr bwMode="auto">
              <a:xfrm>
                <a:off x="4416" y="1960"/>
                <a:ext cx="812" cy="812"/>
              </a:xfrm>
              <a:prstGeom prst="rect">
                <a:avLst/>
              </a:prstGeom>
              <a:noFill/>
              <a:ln w="9525">
                <a:noFill/>
                <a:miter lim="800000"/>
                <a:headEnd/>
                <a:tailEnd/>
              </a:ln>
              <a:effectLst/>
            </p:spPr>
          </p:pic>
          <p:pic>
            <p:nvPicPr>
              <p:cNvPr id="604221" name="Picture 61"/>
              <p:cNvPicPr>
                <a:picLocks noChangeAspect="1" noChangeArrowheads="1"/>
              </p:cNvPicPr>
              <p:nvPr/>
            </p:nvPicPr>
            <p:blipFill>
              <a:blip r:embed="rId7"/>
              <a:srcRect/>
              <a:stretch>
                <a:fillRect/>
              </a:stretch>
            </p:blipFill>
            <p:spPr bwMode="auto">
              <a:xfrm>
                <a:off x="2580" y="2080"/>
                <a:ext cx="599" cy="586"/>
              </a:xfrm>
              <a:prstGeom prst="rect">
                <a:avLst/>
              </a:prstGeom>
              <a:noFill/>
              <a:ln w="9525">
                <a:noFill/>
                <a:miter lim="800000"/>
                <a:headEnd/>
                <a:tailEnd/>
              </a:ln>
              <a:effectLst/>
            </p:spPr>
          </p:pic>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0420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0420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subTnLst>
                                    <p:set>
                                      <p:cBhvr override="childStyle">
                                        <p:cTn dur="1" fill="hold" display="0" masterRel="nextClick" afterEffect="1"/>
                                        <p:tgtEl>
                                          <p:spTgt spid="12"/>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0420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0420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0420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04208"/>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04209"/>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04210"/>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0421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604212"/>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604213"/>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499"/>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4203" grpId="0"/>
      <p:bldP spid="604204" grpId="0"/>
      <p:bldP spid="604205" grpId="0"/>
      <p:bldP spid="604206" grpId="0"/>
      <p:bldP spid="604207" grpId="0"/>
      <p:bldP spid="604208" grpId="0"/>
      <p:bldP spid="604209" grpId="0"/>
      <p:bldP spid="604210" grpId="0"/>
      <p:bldP spid="604211" grpId="0"/>
      <p:bldP spid="604212" grpId="0"/>
      <p:bldP spid="604213" grpId="0"/>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6210"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Combinations and Factorials  </a:t>
            </a:r>
            <a:endParaRPr lang="en-US">
              <a:solidFill>
                <a:schemeClr val="tx1"/>
              </a:solidFill>
            </a:endParaRPr>
          </a:p>
        </p:txBody>
      </p:sp>
      <p:sp>
        <p:nvSpPr>
          <p:cNvPr id="606211" name="Rectangle 3"/>
          <p:cNvSpPr>
            <a:spLocks noChangeArrowheads="1"/>
          </p:cNvSpPr>
          <p:nvPr/>
        </p:nvSpPr>
        <p:spPr bwMode="auto">
          <a:xfrm>
            <a:off x="482600" y="1155700"/>
            <a:ext cx="8128000" cy="1968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latin typeface="Times New Roman" pitchFamily="1" charset="0"/>
              </a:rPr>
              <a:t>Fortunately, mathematics provides an easier way to compute the combinations function than by counting all the ways.  The value of the combinations function is given by the formula</a:t>
            </a:r>
            <a:endParaRPr lang="en-US" sz="2400">
              <a:solidFill>
                <a:srgbClr val="000000"/>
              </a:solidFill>
              <a:latin typeface="Times New Roman" pitchFamily="1" charset="0"/>
            </a:endParaRPr>
          </a:p>
        </p:txBody>
      </p:sp>
      <p:sp>
        <p:nvSpPr>
          <p:cNvPr id="606212" name="Rectangle 4"/>
          <p:cNvSpPr>
            <a:spLocks noChangeArrowheads="1"/>
          </p:cNvSpPr>
          <p:nvPr/>
        </p:nvSpPr>
        <p:spPr bwMode="auto">
          <a:xfrm>
            <a:off x="2743200" y="2374900"/>
            <a:ext cx="1449388" cy="457200"/>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latin typeface="Times New Roman" pitchFamily="1" charset="0"/>
              </a:rPr>
              <a:t>C</a:t>
            </a:r>
            <a:r>
              <a:rPr lang="en-US" sz="2400" b="0">
                <a:solidFill>
                  <a:srgbClr val="000000"/>
                </a:solidFill>
                <a:latin typeface="Times New Roman" pitchFamily="1" charset="0"/>
              </a:rPr>
              <a:t>(</a:t>
            </a:r>
            <a:r>
              <a:rPr lang="en-US" sz="2400" b="0" i="1">
                <a:solidFill>
                  <a:srgbClr val="000000"/>
                </a:solidFill>
                <a:latin typeface="Times New Roman" pitchFamily="1" charset="0"/>
              </a:rPr>
              <a:t>n,</a:t>
            </a:r>
            <a:r>
              <a:rPr lang="en-US" sz="600" b="0" i="1">
                <a:solidFill>
                  <a:srgbClr val="000000"/>
                </a:solidFill>
                <a:latin typeface="Times New Roman" pitchFamily="1" charset="0"/>
              </a:rPr>
              <a:t> </a:t>
            </a:r>
            <a:r>
              <a:rPr lang="en-US" sz="2400" b="0" i="1">
                <a:solidFill>
                  <a:srgbClr val="000000"/>
                </a:solidFill>
                <a:latin typeface="Times New Roman" pitchFamily="1" charset="0"/>
              </a:rPr>
              <a:t>k</a:t>
            </a:r>
            <a:r>
              <a:rPr lang="en-US" sz="2400" b="0">
                <a:solidFill>
                  <a:srgbClr val="000000"/>
                </a:solidFill>
                <a:latin typeface="Times New Roman" pitchFamily="1" charset="0"/>
              </a:rPr>
              <a:t>)  =  </a:t>
            </a:r>
          </a:p>
        </p:txBody>
      </p:sp>
      <p:sp>
        <p:nvSpPr>
          <p:cNvPr id="606213" name="Line 5"/>
          <p:cNvSpPr>
            <a:spLocks noChangeShapeType="1"/>
          </p:cNvSpPr>
          <p:nvPr/>
        </p:nvSpPr>
        <p:spPr bwMode="auto">
          <a:xfrm>
            <a:off x="4191000" y="2603500"/>
            <a:ext cx="16002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606214" name="Rectangle 6"/>
          <p:cNvSpPr>
            <a:spLocks noChangeArrowheads="1"/>
          </p:cNvSpPr>
          <p:nvPr/>
        </p:nvSpPr>
        <p:spPr bwMode="auto">
          <a:xfrm>
            <a:off x="4743450" y="2171700"/>
            <a:ext cx="457200" cy="457200"/>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latin typeface="Times New Roman" pitchFamily="1" charset="0"/>
              </a:rPr>
              <a:t>n</a:t>
            </a:r>
            <a:r>
              <a:rPr lang="en-US" sz="600" b="0" i="1">
                <a:solidFill>
                  <a:srgbClr val="000000"/>
                </a:solidFill>
                <a:latin typeface="Times New Roman" pitchFamily="1" charset="0"/>
              </a:rPr>
              <a:t> </a:t>
            </a:r>
            <a:r>
              <a:rPr lang="en-US" sz="2400" b="0">
                <a:solidFill>
                  <a:srgbClr val="000000"/>
                </a:solidFill>
                <a:latin typeface="Times New Roman" pitchFamily="1" charset="0"/>
              </a:rPr>
              <a:t>!</a:t>
            </a:r>
          </a:p>
        </p:txBody>
      </p:sp>
      <p:sp>
        <p:nvSpPr>
          <p:cNvPr id="606215" name="Rectangle 7"/>
          <p:cNvSpPr>
            <a:spLocks noChangeArrowheads="1"/>
          </p:cNvSpPr>
          <p:nvPr/>
        </p:nvSpPr>
        <p:spPr bwMode="auto">
          <a:xfrm>
            <a:off x="4241800" y="2603500"/>
            <a:ext cx="439738" cy="457200"/>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latin typeface="Times New Roman" pitchFamily="1" charset="0"/>
              </a:rPr>
              <a:t>k</a:t>
            </a:r>
            <a:r>
              <a:rPr lang="en-US" sz="600" b="0" i="1">
                <a:solidFill>
                  <a:srgbClr val="000000"/>
                </a:solidFill>
                <a:latin typeface="Times New Roman" pitchFamily="1" charset="0"/>
              </a:rPr>
              <a:t> </a:t>
            </a:r>
            <a:r>
              <a:rPr lang="en-US" sz="2400" b="0">
                <a:solidFill>
                  <a:srgbClr val="000000"/>
                </a:solidFill>
                <a:latin typeface="Times New Roman" pitchFamily="1" charset="0"/>
              </a:rPr>
              <a:t>!</a:t>
            </a:r>
          </a:p>
        </p:txBody>
      </p:sp>
      <p:sp>
        <p:nvSpPr>
          <p:cNvPr id="606216" name="Rectangle 8"/>
          <p:cNvSpPr>
            <a:spLocks noChangeArrowheads="1"/>
          </p:cNvSpPr>
          <p:nvPr/>
        </p:nvSpPr>
        <p:spPr bwMode="auto">
          <a:xfrm>
            <a:off x="4832350" y="2603500"/>
            <a:ext cx="1016000" cy="457200"/>
          </a:xfrm>
          <a:prstGeom prst="rect">
            <a:avLst/>
          </a:prstGeom>
          <a:noFill/>
          <a:ln w="9525">
            <a:noFill/>
            <a:miter lim="800000"/>
            <a:headEnd/>
            <a:tailEnd/>
          </a:ln>
          <a:effectLst/>
        </p:spPr>
        <p:txBody>
          <a:bodyPr wrap="none">
            <a:prstTxWarp prst="textNoShape">
              <a:avLst/>
            </a:prstTxWarp>
            <a:spAutoFit/>
          </a:bodyPr>
          <a:lstStyle/>
          <a:p>
            <a:r>
              <a:rPr lang="en-US" sz="2400" b="0">
                <a:solidFill>
                  <a:srgbClr val="000000"/>
                </a:solidFill>
                <a:latin typeface="Times New Roman" pitchFamily="1" charset="0"/>
              </a:rPr>
              <a:t>(</a:t>
            </a:r>
            <a:r>
              <a:rPr lang="en-US" sz="2400" b="0" i="1">
                <a:solidFill>
                  <a:srgbClr val="000000"/>
                </a:solidFill>
                <a:latin typeface="Times New Roman" pitchFamily="1" charset="0"/>
              </a:rPr>
              <a:t>n</a:t>
            </a:r>
            <a:r>
              <a:rPr lang="en-US" sz="600" b="0" i="1">
                <a:solidFill>
                  <a:srgbClr val="000000"/>
                </a:solidFill>
                <a:latin typeface="Times New Roman" pitchFamily="1" charset="0"/>
              </a:rPr>
              <a:t> </a:t>
            </a:r>
            <a:r>
              <a:rPr lang="en-US" sz="2400" b="0">
                <a:solidFill>
                  <a:srgbClr val="000000"/>
                </a:solidFill>
                <a:latin typeface="Courier New" pitchFamily="1" charset="0"/>
              </a:rPr>
              <a:t>–</a:t>
            </a:r>
            <a:r>
              <a:rPr lang="en-US" sz="600" b="0" i="1">
                <a:solidFill>
                  <a:srgbClr val="000000"/>
                </a:solidFill>
                <a:latin typeface="Times New Roman" pitchFamily="1" charset="0"/>
              </a:rPr>
              <a:t> </a:t>
            </a:r>
            <a:r>
              <a:rPr lang="en-US" sz="2400" b="0" i="1">
                <a:solidFill>
                  <a:srgbClr val="000000"/>
                </a:solidFill>
                <a:latin typeface="Times New Roman" pitchFamily="1" charset="0"/>
              </a:rPr>
              <a:t>k</a:t>
            </a:r>
            <a:r>
              <a:rPr lang="en-US" sz="2400" b="0">
                <a:solidFill>
                  <a:srgbClr val="000000"/>
                </a:solidFill>
                <a:latin typeface="Times New Roman" pitchFamily="1" charset="0"/>
              </a:rPr>
              <a:t>)</a:t>
            </a:r>
            <a:r>
              <a:rPr lang="en-US" sz="600" b="0" i="1">
                <a:solidFill>
                  <a:srgbClr val="000000"/>
                </a:solidFill>
                <a:latin typeface="Times New Roman" pitchFamily="1" charset="0"/>
              </a:rPr>
              <a:t> </a:t>
            </a:r>
            <a:r>
              <a:rPr lang="en-US" sz="2400" b="0">
                <a:solidFill>
                  <a:srgbClr val="000000"/>
                </a:solidFill>
                <a:latin typeface="Times New Roman" pitchFamily="1" charset="0"/>
              </a:rPr>
              <a:t>!</a:t>
            </a:r>
          </a:p>
        </p:txBody>
      </p:sp>
      <p:sp>
        <p:nvSpPr>
          <p:cNvPr id="606217" name="Rectangle 9"/>
          <p:cNvSpPr>
            <a:spLocks noChangeArrowheads="1"/>
          </p:cNvSpPr>
          <p:nvPr/>
        </p:nvSpPr>
        <p:spPr bwMode="auto">
          <a:xfrm>
            <a:off x="4584700" y="2657475"/>
            <a:ext cx="28892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000000"/>
                </a:solidFill>
                <a:latin typeface="Helvetica Neue" pitchFamily="1" charset="0"/>
              </a:rPr>
              <a:t>x</a:t>
            </a:r>
          </a:p>
        </p:txBody>
      </p:sp>
      <p:grpSp>
        <p:nvGrpSpPr>
          <p:cNvPr id="2" name="Group 10"/>
          <p:cNvGrpSpPr>
            <a:grpSpLocks/>
          </p:cNvGrpSpPr>
          <p:nvPr/>
        </p:nvGrpSpPr>
        <p:grpSpPr bwMode="auto">
          <a:xfrm>
            <a:off x="482600" y="3200400"/>
            <a:ext cx="8128000" cy="1828800"/>
            <a:chOff x="304" y="2016"/>
            <a:chExt cx="5120" cy="1152"/>
          </a:xfrm>
        </p:grpSpPr>
        <p:sp>
          <p:nvSpPr>
            <p:cNvPr id="606219" name="Rectangle 11"/>
            <p:cNvSpPr>
              <a:spLocks noChangeArrowheads="1"/>
            </p:cNvSpPr>
            <p:nvPr/>
          </p:nvSpPr>
          <p:spPr bwMode="auto">
            <a:xfrm>
              <a:off x="304" y="2016"/>
              <a:ext cx="5120" cy="52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latin typeface="Times New Roman" pitchFamily="1" charset="0"/>
                </a:rPr>
                <a:t>Given that you already have a</a:t>
              </a:r>
              <a:r>
                <a:rPr lang="en-US" sz="2400" b="0" dirty="0" smtClean="0">
                  <a:solidFill>
                    <a:srgbClr val="000000"/>
                  </a:solidFill>
                  <a:latin typeface="Times New Roman" pitchFamily="1" charset="0"/>
                </a:rPr>
                <a:t> </a:t>
              </a:r>
              <a:r>
                <a:rPr lang="en-US" sz="2000" dirty="0" smtClean="0">
                  <a:solidFill>
                    <a:srgbClr val="000000"/>
                  </a:solidFill>
                  <a:latin typeface="Courier New" pitchFamily="1" charset="0"/>
                </a:rPr>
                <a:t>fact</a:t>
              </a:r>
              <a:r>
                <a:rPr lang="en-US" sz="2400" b="0" dirty="0" smtClean="0">
                  <a:solidFill>
                    <a:srgbClr val="000000"/>
                  </a:solidFill>
                  <a:latin typeface="Times New Roman" pitchFamily="1" charset="0"/>
                </a:rPr>
                <a:t> function, </a:t>
              </a:r>
              <a:r>
                <a:rPr lang="en-US" sz="2400" b="0" dirty="0">
                  <a:solidFill>
                    <a:srgbClr val="000000"/>
                  </a:solidFill>
                  <a:latin typeface="Times New Roman" pitchFamily="1" charset="0"/>
                </a:rPr>
                <a:t>is easy to turn this formula directly into a</a:t>
              </a:r>
              <a:r>
                <a:rPr lang="en-US" sz="2400" b="0" dirty="0" smtClean="0">
                  <a:solidFill>
                    <a:srgbClr val="000000"/>
                  </a:solidFill>
                  <a:latin typeface="Times New Roman" pitchFamily="1" charset="0"/>
                </a:rPr>
                <a:t> C++ function, </a:t>
              </a:r>
              <a:r>
                <a:rPr lang="en-US" sz="2400" b="0" dirty="0">
                  <a:solidFill>
                    <a:srgbClr val="000000"/>
                  </a:solidFill>
                  <a:latin typeface="Times New Roman" pitchFamily="1" charset="0"/>
                </a:rPr>
                <a:t>as follows:</a:t>
              </a:r>
              <a:endParaRPr lang="en-US" sz="2400" dirty="0">
                <a:solidFill>
                  <a:srgbClr val="000000"/>
                </a:solidFill>
                <a:latin typeface="Times New Roman" pitchFamily="1" charset="0"/>
              </a:endParaRPr>
            </a:p>
          </p:txBody>
        </p:sp>
        <p:sp>
          <p:nvSpPr>
            <p:cNvPr id="606220" name="Rectangle 12"/>
            <p:cNvSpPr>
              <a:spLocks noChangeArrowheads="1"/>
            </p:cNvSpPr>
            <p:nvPr/>
          </p:nvSpPr>
          <p:spPr bwMode="auto">
            <a:xfrm>
              <a:off x="666" y="2518"/>
              <a:ext cx="4566" cy="6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606221" name="Rectangle 13"/>
            <p:cNvSpPr>
              <a:spLocks noChangeArrowheads="1"/>
            </p:cNvSpPr>
            <p:nvPr/>
          </p:nvSpPr>
          <p:spPr bwMode="auto">
            <a:xfrm>
              <a:off x="730" y="2556"/>
              <a:ext cx="4486" cy="520"/>
            </a:xfrm>
            <a:prstGeom prst="rect">
              <a:avLst/>
            </a:prstGeom>
            <a:noFill/>
            <a:ln w="9525">
              <a:noFill/>
              <a:miter lim="800000"/>
              <a:headEnd/>
              <a:tailEnd/>
            </a:ln>
            <a:effectLst/>
          </p:spPr>
          <p:txBody>
            <a:bodyPr>
              <a:prstTxWarp prst="textNoShape">
                <a:avLst/>
              </a:prstTxWarp>
              <a:spAutoFit/>
            </a:bodyPr>
            <a:lstStyle/>
            <a:p>
              <a:r>
                <a:rPr lang="en-US" sz="1600" dirty="0" err="1" smtClean="0">
                  <a:solidFill>
                    <a:srgbClr val="000000"/>
                  </a:solidFill>
                  <a:latin typeface="Courier New" pitchFamily="1" charset="0"/>
                </a:rPr>
                <a:t>int</a:t>
              </a:r>
              <a:r>
                <a:rPr lang="en-US" sz="1600" dirty="0" smtClean="0">
                  <a:solidFill>
                    <a:srgbClr val="000000"/>
                  </a:solidFill>
                  <a:latin typeface="Courier New" pitchFamily="1" charset="0"/>
                </a:rPr>
                <a:t> </a:t>
              </a:r>
              <a:r>
                <a:rPr lang="en-US" sz="1600" dirty="0" err="1">
                  <a:solidFill>
                    <a:srgbClr val="000000"/>
                  </a:solidFill>
                  <a:latin typeface="Courier New" pitchFamily="1" charset="0"/>
                </a:rPr>
                <a:t>combinations(int</a:t>
              </a:r>
              <a:r>
                <a:rPr lang="en-US" sz="1600" dirty="0">
                  <a:solidFill>
                    <a:srgbClr val="000000"/>
                  </a:solidFill>
                  <a:latin typeface="Courier New" pitchFamily="1" charset="0"/>
                </a:rPr>
                <a:t> </a:t>
              </a:r>
              <a:r>
                <a:rPr lang="en-US" sz="1600" dirty="0" err="1">
                  <a:solidFill>
                    <a:srgbClr val="000000"/>
                  </a:solidFill>
                  <a:latin typeface="Courier New" pitchFamily="1" charset="0"/>
                </a:rPr>
                <a:t>n</a:t>
              </a:r>
              <a:r>
                <a:rPr lang="en-US" sz="1600" dirty="0">
                  <a:solidFill>
                    <a:srgbClr val="000000"/>
                  </a:solidFill>
                  <a:latin typeface="Courier New" pitchFamily="1" charset="0"/>
                </a:rPr>
                <a:t>, </a:t>
              </a:r>
              <a:r>
                <a:rPr lang="en-US" sz="1600" dirty="0" err="1">
                  <a:solidFill>
                    <a:srgbClr val="000000"/>
                  </a:solidFill>
                  <a:latin typeface="Courier New" pitchFamily="1" charset="0"/>
                </a:rPr>
                <a:t>int</a:t>
              </a:r>
              <a:r>
                <a:rPr lang="en-US" sz="1600" dirty="0">
                  <a:solidFill>
                    <a:srgbClr val="000000"/>
                  </a:solidFill>
                  <a:latin typeface="Courier New" pitchFamily="1" charset="0"/>
                </a:rPr>
                <a:t> </a:t>
              </a:r>
              <a:r>
                <a:rPr lang="en-US" sz="1600" dirty="0" err="1">
                  <a:solidFill>
                    <a:srgbClr val="000000"/>
                  </a:solidFill>
                  <a:latin typeface="Courier New" pitchFamily="1" charset="0"/>
                </a:rPr>
                <a:t>k</a:t>
              </a:r>
              <a:r>
                <a:rPr lang="en-US" sz="1600" dirty="0">
                  <a:solidFill>
                    <a:srgbClr val="000000"/>
                  </a:solidFill>
                  <a:latin typeface="Courier New" pitchFamily="1" charset="0"/>
                </a:rPr>
                <a:t>)</a:t>
              </a:r>
              <a:r>
                <a:rPr lang="en-US" sz="1000" dirty="0">
                  <a:solidFill>
                    <a:srgbClr val="000000"/>
                  </a:solidFill>
                  <a:latin typeface="Courier New" pitchFamily="1" charset="0"/>
                </a:rPr>
                <a:t> </a:t>
              </a:r>
              <a:r>
                <a:rPr lang="en-US" sz="1600" dirty="0">
                  <a:solidFill>
                    <a:srgbClr val="000000"/>
                  </a:solidFill>
                  <a:latin typeface="Courier New" pitchFamily="1" charset="0"/>
                </a:rPr>
                <a:t>{</a:t>
              </a:r>
            </a:p>
            <a:p>
              <a:r>
                <a:rPr lang="en-US" sz="1600" dirty="0">
                  <a:solidFill>
                    <a:srgbClr val="000000"/>
                  </a:solidFill>
                  <a:latin typeface="Courier New" pitchFamily="1" charset="0"/>
                </a:rPr>
                <a:t>   return </a:t>
              </a:r>
              <a:r>
                <a:rPr lang="en-US" sz="1600" dirty="0" err="1" smtClean="0">
                  <a:solidFill>
                    <a:srgbClr val="000000"/>
                  </a:solidFill>
                  <a:latin typeface="Courier New" pitchFamily="1" charset="0"/>
                </a:rPr>
                <a:t>fact(</a:t>
              </a:r>
              <a:r>
                <a:rPr lang="en-US" sz="1600" dirty="0" err="1">
                  <a:solidFill>
                    <a:srgbClr val="000000"/>
                  </a:solidFill>
                  <a:latin typeface="Courier New" pitchFamily="1" charset="0"/>
                </a:rPr>
                <a:t>n</a:t>
              </a:r>
              <a:r>
                <a:rPr lang="en-US" sz="1600" dirty="0">
                  <a:solidFill>
                    <a:srgbClr val="000000"/>
                  </a:solidFill>
                  <a:latin typeface="Courier New" pitchFamily="1" charset="0"/>
                </a:rPr>
                <a:t>)</a:t>
              </a:r>
              <a:r>
                <a:rPr lang="en-US" sz="1000" dirty="0">
                  <a:solidFill>
                    <a:srgbClr val="000000"/>
                  </a:solidFill>
                  <a:latin typeface="Courier New" pitchFamily="1" charset="0"/>
                </a:rPr>
                <a:t> </a:t>
              </a:r>
              <a:r>
                <a:rPr lang="en-US" sz="1600" dirty="0">
                  <a:solidFill>
                    <a:srgbClr val="000000"/>
                  </a:solidFill>
                  <a:latin typeface="Courier New" pitchFamily="1" charset="0"/>
                </a:rPr>
                <a:t>/</a:t>
              </a:r>
              <a:r>
                <a:rPr lang="en-US" sz="1000" dirty="0">
                  <a:solidFill>
                    <a:srgbClr val="000000"/>
                  </a:solidFill>
                  <a:latin typeface="Courier New" pitchFamily="1" charset="0"/>
                </a:rPr>
                <a:t> </a:t>
              </a:r>
              <a:r>
                <a:rPr lang="en-US" sz="1600" dirty="0">
                  <a:solidFill>
                    <a:srgbClr val="000000"/>
                  </a:solidFill>
                  <a:latin typeface="Courier New" pitchFamily="1" charset="0"/>
                </a:rPr>
                <a:t>(</a:t>
              </a:r>
              <a:r>
                <a:rPr lang="en-US" sz="1600" dirty="0" err="1" smtClean="0">
                  <a:solidFill>
                    <a:srgbClr val="000000"/>
                  </a:solidFill>
                  <a:latin typeface="Courier New" pitchFamily="1" charset="0"/>
                </a:rPr>
                <a:t>fact(</a:t>
              </a:r>
              <a:r>
                <a:rPr lang="en-US" sz="1600" dirty="0" err="1">
                  <a:solidFill>
                    <a:srgbClr val="000000"/>
                  </a:solidFill>
                  <a:latin typeface="Courier New" pitchFamily="1" charset="0"/>
                </a:rPr>
                <a:t>k</a:t>
              </a:r>
              <a:r>
                <a:rPr lang="en-US" sz="1600" dirty="0">
                  <a:solidFill>
                    <a:srgbClr val="000000"/>
                  </a:solidFill>
                  <a:latin typeface="Courier New" pitchFamily="1" charset="0"/>
                </a:rPr>
                <a:t>)</a:t>
              </a:r>
              <a:r>
                <a:rPr lang="en-US" sz="1000" dirty="0">
                  <a:solidFill>
                    <a:srgbClr val="000000"/>
                  </a:solidFill>
                  <a:latin typeface="Courier New" pitchFamily="1" charset="0"/>
                </a:rPr>
                <a:t> </a:t>
              </a:r>
              <a:r>
                <a:rPr lang="en-US" sz="1600" dirty="0">
                  <a:solidFill>
                    <a:srgbClr val="000000"/>
                  </a:solidFill>
                  <a:latin typeface="Courier New" pitchFamily="1" charset="0"/>
                </a:rPr>
                <a:t>*</a:t>
              </a:r>
              <a:r>
                <a:rPr lang="en-US" sz="1000" dirty="0">
                  <a:solidFill>
                    <a:srgbClr val="000000"/>
                  </a:solidFill>
                  <a:latin typeface="Courier New" pitchFamily="1" charset="0"/>
                </a:rPr>
                <a:t> </a:t>
              </a:r>
              <a:r>
                <a:rPr lang="en-US" sz="1600" dirty="0" err="1" smtClean="0">
                  <a:solidFill>
                    <a:srgbClr val="000000"/>
                  </a:solidFill>
                  <a:latin typeface="Courier New" pitchFamily="1" charset="0"/>
                </a:rPr>
                <a:t>fact(</a:t>
              </a:r>
              <a:r>
                <a:rPr lang="en-US" sz="1600" dirty="0" err="1">
                  <a:solidFill>
                    <a:srgbClr val="000000"/>
                  </a:solidFill>
                  <a:latin typeface="Courier New" pitchFamily="1" charset="0"/>
                </a:rPr>
                <a:t>n</a:t>
              </a:r>
              <a:r>
                <a:rPr lang="en-US" sz="1000" dirty="0">
                  <a:solidFill>
                    <a:srgbClr val="000000"/>
                  </a:solidFill>
                  <a:latin typeface="Courier New" pitchFamily="1" charset="0"/>
                </a:rPr>
                <a:t> </a:t>
              </a:r>
              <a:r>
                <a:rPr lang="en-US" sz="1600" dirty="0">
                  <a:solidFill>
                    <a:srgbClr val="000000"/>
                  </a:solidFill>
                  <a:latin typeface="Courier New" pitchFamily="1" charset="0"/>
                </a:rPr>
                <a:t>-</a:t>
              </a:r>
              <a:r>
                <a:rPr lang="en-US" sz="1000" dirty="0">
                  <a:solidFill>
                    <a:srgbClr val="000000"/>
                  </a:solidFill>
                  <a:latin typeface="Courier New" pitchFamily="1" charset="0"/>
                </a:rPr>
                <a:t> </a:t>
              </a:r>
              <a:r>
                <a:rPr lang="en-US" sz="1600" dirty="0" err="1">
                  <a:solidFill>
                    <a:srgbClr val="000000"/>
                  </a:solidFill>
                  <a:latin typeface="Courier New" pitchFamily="1" charset="0"/>
                </a:rPr>
                <a:t>k</a:t>
              </a:r>
              <a:r>
                <a:rPr lang="en-US" sz="1600" dirty="0">
                  <a:solidFill>
                    <a:srgbClr val="000000"/>
                  </a:solidFill>
                  <a:latin typeface="Courier New" pitchFamily="1" charset="0"/>
                </a:rPr>
                <a:t>));</a:t>
              </a:r>
            </a:p>
            <a:p>
              <a:r>
                <a:rPr lang="en-US" sz="1600" dirty="0">
                  <a:solidFill>
                    <a:srgbClr val="000000"/>
                  </a:solidFill>
                  <a:latin typeface="Courier New" pitchFamily="1" charset="0"/>
                </a:rPr>
                <a:t>}</a:t>
              </a:r>
            </a:p>
          </p:txBody>
        </p:sp>
      </p:grpSp>
      <p:sp>
        <p:nvSpPr>
          <p:cNvPr id="606222" name="Rectangle 14"/>
          <p:cNvSpPr>
            <a:spLocks noChangeArrowheads="1"/>
          </p:cNvSpPr>
          <p:nvPr/>
        </p:nvSpPr>
        <p:spPr bwMode="auto">
          <a:xfrm>
            <a:off x="482600" y="5181600"/>
            <a:ext cx="8128000" cy="8382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latin typeface="Times New Roman" pitchFamily="1" charset="0"/>
              </a:rPr>
              <a:t>The next slide simulates the operation of </a:t>
            </a:r>
            <a:r>
              <a:rPr lang="en-US" sz="2000" dirty="0">
                <a:solidFill>
                  <a:srgbClr val="000000"/>
                </a:solidFill>
                <a:latin typeface="Courier New" pitchFamily="1" charset="0"/>
              </a:rPr>
              <a:t>combinations</a:t>
            </a:r>
            <a:r>
              <a:rPr lang="en-US" sz="2400" b="0" dirty="0">
                <a:solidFill>
                  <a:srgbClr val="000000"/>
                </a:solidFill>
                <a:latin typeface="Times New Roman" pitchFamily="1" charset="0"/>
              </a:rPr>
              <a:t> and </a:t>
            </a:r>
            <a:r>
              <a:rPr lang="en-US" sz="2000" dirty="0" smtClean="0">
                <a:solidFill>
                  <a:srgbClr val="000000"/>
                </a:solidFill>
                <a:latin typeface="Courier New" pitchFamily="1" charset="0"/>
              </a:rPr>
              <a:t>fact</a:t>
            </a:r>
            <a:r>
              <a:rPr lang="en-US" sz="2400" b="0" dirty="0" smtClean="0">
                <a:solidFill>
                  <a:srgbClr val="000000"/>
                </a:solidFill>
                <a:latin typeface="Times New Roman" pitchFamily="1" charset="0"/>
              </a:rPr>
              <a:t> </a:t>
            </a:r>
            <a:r>
              <a:rPr lang="en-US" sz="2400" b="0" dirty="0">
                <a:solidFill>
                  <a:srgbClr val="000000"/>
                </a:solidFill>
                <a:latin typeface="Times New Roman" pitchFamily="1" charset="0"/>
              </a:rPr>
              <a:t>in the context of a simple</a:t>
            </a:r>
            <a:r>
              <a:rPr lang="en-US" sz="2400" b="0" dirty="0" smtClean="0">
                <a:solidFill>
                  <a:srgbClr val="000000"/>
                </a:solidFill>
                <a:latin typeface="Times New Roman" pitchFamily="1" charset="0"/>
              </a:rPr>
              <a:t> </a:t>
            </a:r>
            <a:r>
              <a:rPr lang="en-US" sz="2000" dirty="0" smtClean="0">
                <a:solidFill>
                  <a:srgbClr val="000000"/>
                </a:solidFill>
                <a:latin typeface="Courier New" pitchFamily="1" charset="0"/>
              </a:rPr>
              <a:t>main</a:t>
            </a:r>
            <a:r>
              <a:rPr lang="en-US" sz="2400" b="0" dirty="0" smtClean="0">
                <a:solidFill>
                  <a:srgbClr val="000000"/>
                </a:solidFill>
                <a:latin typeface="Times New Roman" pitchFamily="1" charset="0"/>
              </a:rPr>
              <a:t> function.</a:t>
            </a:r>
            <a:endParaRPr lang="en-US" sz="2400" b="0" dirty="0">
              <a:solidFill>
                <a:srgbClr val="000000"/>
              </a:solidFill>
              <a:latin typeface="Times New Roman" pitchFamily="1"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0622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6222" grpId="0" build="p" autoUpdateAnimBg="0"/>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82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a:solidFill>
                  <a:srgbClr val="FF0000"/>
                </a:solidFill>
                <a:latin typeface="Courier New" pitchFamily="1" charset="0"/>
              </a:rPr>
              <a:t>Combinations</a:t>
            </a:r>
            <a:r>
              <a:rPr lang="en-US" sz="4000" dirty="0">
                <a:solidFill>
                  <a:srgbClr val="FF0000"/>
                </a:solidFill>
              </a:rPr>
              <a:t> Program</a:t>
            </a:r>
            <a:r>
              <a:rPr lang="en-US" sz="4000" i="1" dirty="0">
                <a:solidFill>
                  <a:srgbClr val="FF0000"/>
                </a:solidFill>
              </a:rPr>
              <a:t> </a:t>
            </a:r>
            <a:endParaRPr lang="en-US" i="1" dirty="0">
              <a:solidFill>
                <a:srgbClr val="FF0000"/>
              </a:solidFill>
            </a:endParaRPr>
          </a:p>
        </p:txBody>
      </p:sp>
      <p:sp>
        <p:nvSpPr>
          <p:cNvPr id="608259" name="Text Box 3"/>
          <p:cNvSpPr txBox="1">
            <a:spLocks noChangeArrowheads="1"/>
          </p:cNvSpPr>
          <p:nvPr/>
        </p:nvSpPr>
        <p:spPr bwMode="auto">
          <a:xfrm>
            <a:off x="457200" y="3866840"/>
            <a:ext cx="8305800" cy="3744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dirty="0">
                <a:solidFill>
                  <a:srgbClr val="000000"/>
                </a:solidFill>
                <a:latin typeface="Times New Roman" pitchFamily="1" charset="0"/>
              </a:rPr>
              <a:t>At this point, the program calls the </a:t>
            </a:r>
            <a:r>
              <a:rPr lang="en-US" sz="1800" dirty="0">
                <a:solidFill>
                  <a:srgbClr val="000000"/>
                </a:solidFill>
                <a:latin typeface="Courier New" pitchFamily="1" charset="0"/>
              </a:rPr>
              <a:t>combinations</a:t>
            </a:r>
            <a:r>
              <a:rPr lang="en-US" sz="2000" b="0" dirty="0" smtClean="0">
                <a:solidFill>
                  <a:srgbClr val="000000"/>
                </a:solidFill>
                <a:latin typeface="Times New Roman" pitchFamily="1" charset="0"/>
              </a:rPr>
              <a:t> function, </a:t>
            </a:r>
            <a:r>
              <a:rPr lang="en-US" sz="2000" b="0" dirty="0">
                <a:solidFill>
                  <a:srgbClr val="000000"/>
                </a:solidFill>
                <a:latin typeface="Times New Roman" pitchFamily="1" charset="0"/>
              </a:rPr>
              <a:t>as follows:</a:t>
            </a:r>
          </a:p>
        </p:txBody>
      </p:sp>
      <p:sp>
        <p:nvSpPr>
          <p:cNvPr id="608260" name="Text Box 4"/>
          <p:cNvSpPr txBox="1">
            <a:spLocks noChangeArrowheads="1"/>
          </p:cNvSpPr>
          <p:nvPr/>
        </p:nvSpPr>
        <p:spPr bwMode="auto">
          <a:xfrm>
            <a:off x="457200" y="4160528"/>
            <a:ext cx="8305800" cy="366712"/>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dirty="0">
                <a:solidFill>
                  <a:srgbClr val="000000"/>
                </a:solidFill>
                <a:latin typeface="Times New Roman" pitchFamily="1" charset="0"/>
              </a:rPr>
              <a:t>   1.  Evaluate the arguments </a:t>
            </a:r>
            <a:r>
              <a:rPr lang="en-US" sz="1800" dirty="0" err="1">
                <a:solidFill>
                  <a:srgbClr val="000000"/>
                </a:solidFill>
                <a:latin typeface="Courier New" pitchFamily="1" charset="0"/>
              </a:rPr>
              <a:t>n</a:t>
            </a:r>
            <a:r>
              <a:rPr lang="en-US" sz="2000" b="0" dirty="0">
                <a:solidFill>
                  <a:srgbClr val="000000"/>
                </a:solidFill>
                <a:latin typeface="Times New Roman" pitchFamily="1" charset="0"/>
              </a:rPr>
              <a:t> and </a:t>
            </a:r>
            <a:r>
              <a:rPr lang="en-US" sz="1800" dirty="0" err="1">
                <a:solidFill>
                  <a:srgbClr val="000000"/>
                </a:solidFill>
                <a:latin typeface="Courier New" pitchFamily="1" charset="0"/>
              </a:rPr>
              <a:t>k</a:t>
            </a:r>
            <a:r>
              <a:rPr lang="en-US" sz="2000" b="0" dirty="0">
                <a:solidFill>
                  <a:srgbClr val="000000"/>
                </a:solidFill>
                <a:latin typeface="Times New Roman" pitchFamily="1" charset="0"/>
              </a:rPr>
              <a:t> to get the integers 5 and 2.</a:t>
            </a:r>
          </a:p>
        </p:txBody>
      </p:sp>
      <p:sp>
        <p:nvSpPr>
          <p:cNvPr id="608261" name="Text Box 5"/>
          <p:cNvSpPr txBox="1">
            <a:spLocks noChangeArrowheads="1"/>
          </p:cNvSpPr>
          <p:nvPr/>
        </p:nvSpPr>
        <p:spPr bwMode="auto">
          <a:xfrm>
            <a:off x="457200" y="4452628"/>
            <a:ext cx="8305800" cy="3744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dirty="0">
                <a:solidFill>
                  <a:srgbClr val="000000"/>
                </a:solidFill>
                <a:latin typeface="Times New Roman" pitchFamily="1" charset="0"/>
              </a:rPr>
              <a:t>   2.  Create a new frame for the </a:t>
            </a:r>
            <a:r>
              <a:rPr lang="en-US" sz="1800" dirty="0">
                <a:solidFill>
                  <a:srgbClr val="000000"/>
                </a:solidFill>
                <a:latin typeface="Courier New" pitchFamily="1" charset="0"/>
              </a:rPr>
              <a:t>combinations</a:t>
            </a:r>
            <a:r>
              <a:rPr lang="en-US" sz="2000" b="0" dirty="0" smtClean="0">
                <a:solidFill>
                  <a:srgbClr val="000000"/>
                </a:solidFill>
                <a:latin typeface="Times New Roman" pitchFamily="1" charset="0"/>
              </a:rPr>
              <a:t> function.</a:t>
            </a:r>
            <a:endParaRPr lang="en-US" sz="2000" b="0" dirty="0">
              <a:solidFill>
                <a:srgbClr val="000000"/>
              </a:solidFill>
              <a:latin typeface="Times New Roman" pitchFamily="1" charset="0"/>
            </a:endParaRPr>
          </a:p>
        </p:txBody>
      </p:sp>
      <p:sp>
        <p:nvSpPr>
          <p:cNvPr id="608262" name="Text Box 6"/>
          <p:cNvSpPr txBox="1">
            <a:spLocks noChangeArrowheads="1"/>
          </p:cNvSpPr>
          <p:nvPr/>
        </p:nvSpPr>
        <p:spPr bwMode="auto">
          <a:xfrm>
            <a:off x="457200" y="4756218"/>
            <a:ext cx="8305800" cy="366712"/>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a:solidFill>
                  <a:srgbClr val="000000"/>
                </a:solidFill>
                <a:latin typeface="Times New Roman" pitchFamily="1" charset="0"/>
              </a:rPr>
              <a:t>   3.  Initialize the parameter variables </a:t>
            </a:r>
            <a:r>
              <a:rPr lang="en-US" sz="1800">
                <a:solidFill>
                  <a:srgbClr val="000000"/>
                </a:solidFill>
                <a:latin typeface="Courier New" pitchFamily="1" charset="0"/>
              </a:rPr>
              <a:t>n</a:t>
            </a:r>
            <a:r>
              <a:rPr lang="en-US" sz="2000" b="0">
                <a:solidFill>
                  <a:srgbClr val="000000"/>
                </a:solidFill>
                <a:latin typeface="Times New Roman" pitchFamily="1" charset="0"/>
              </a:rPr>
              <a:t> and </a:t>
            </a:r>
            <a:r>
              <a:rPr lang="en-US" sz="1800">
                <a:solidFill>
                  <a:srgbClr val="000000"/>
                </a:solidFill>
                <a:latin typeface="Courier New" pitchFamily="1" charset="0"/>
              </a:rPr>
              <a:t>k</a:t>
            </a:r>
            <a:r>
              <a:rPr lang="en-US" sz="2000" b="0">
                <a:solidFill>
                  <a:srgbClr val="000000"/>
                </a:solidFill>
                <a:latin typeface="Times New Roman" pitchFamily="1" charset="0"/>
              </a:rPr>
              <a:t> to the argument values.</a:t>
            </a:r>
          </a:p>
        </p:txBody>
      </p:sp>
      <p:sp>
        <p:nvSpPr>
          <p:cNvPr id="608263" name="Rectangle 7"/>
          <p:cNvSpPr>
            <a:spLocks noChangeArrowheads="1"/>
          </p:cNvSpPr>
          <p:nvPr/>
        </p:nvSpPr>
        <p:spPr bwMode="auto">
          <a:xfrm>
            <a:off x="444500" y="1028700"/>
            <a:ext cx="8032750" cy="270510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608264" name="Text Box 8"/>
          <p:cNvSpPr txBox="1">
            <a:spLocks noChangeArrowheads="1"/>
          </p:cNvSpPr>
          <p:nvPr/>
        </p:nvSpPr>
        <p:spPr bwMode="auto">
          <a:xfrm>
            <a:off x="558800" y="1092200"/>
            <a:ext cx="7962900" cy="252581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noProof="1" smtClean="0">
                <a:solidFill>
                  <a:srgbClr val="000000"/>
                </a:solidFill>
                <a:latin typeface="Courier New" pitchFamily="1" charset="0"/>
              </a:rPr>
              <a:t>int main() {</a:t>
            </a:r>
          </a:p>
          <a:p>
            <a:pPr>
              <a:lnSpc>
                <a:spcPct val="110000"/>
              </a:lnSpc>
            </a:pPr>
            <a:r>
              <a:rPr lang="en-US" sz="1600" noProof="1" smtClean="0">
                <a:solidFill>
                  <a:srgbClr val="000000"/>
                </a:solidFill>
                <a:latin typeface="Courier New" pitchFamily="1" charset="0"/>
              </a:rPr>
              <a:t>   int n, k;</a:t>
            </a:r>
          </a:p>
          <a:p>
            <a:pPr>
              <a:lnSpc>
                <a:spcPct val="110000"/>
              </a:lnSpc>
            </a:pPr>
            <a:r>
              <a:rPr lang="en-US" sz="1600" noProof="1" smtClean="0">
                <a:solidFill>
                  <a:srgbClr val="000000"/>
                </a:solidFill>
                <a:latin typeface="Courier New" pitchFamily="1" charset="0"/>
              </a:rPr>
              <a:t>   cout &lt;&lt; "Enter the number of objects (n): ";</a:t>
            </a:r>
          </a:p>
          <a:p>
            <a:pPr>
              <a:lnSpc>
                <a:spcPct val="110000"/>
              </a:lnSpc>
            </a:pPr>
            <a:r>
              <a:rPr lang="en-US" sz="1600" noProof="1" smtClean="0">
                <a:solidFill>
                  <a:srgbClr val="000000"/>
                </a:solidFill>
                <a:latin typeface="Courier New" pitchFamily="1" charset="0"/>
              </a:rPr>
              <a:t>   cin &gt;&gt; n;</a:t>
            </a:r>
          </a:p>
          <a:p>
            <a:pPr>
              <a:lnSpc>
                <a:spcPct val="110000"/>
              </a:lnSpc>
            </a:pPr>
            <a:r>
              <a:rPr lang="en-US" sz="1600" noProof="1" smtClean="0">
                <a:solidFill>
                  <a:srgbClr val="000000"/>
                </a:solidFill>
                <a:latin typeface="Courier New" pitchFamily="1" charset="0"/>
              </a:rPr>
              <a:t>   cout &lt;&lt; "Enter the number to be chosen (k): ";</a:t>
            </a:r>
          </a:p>
          <a:p>
            <a:pPr>
              <a:lnSpc>
                <a:spcPct val="110000"/>
              </a:lnSpc>
            </a:pPr>
            <a:r>
              <a:rPr lang="en-US" sz="1600" noProof="1" smtClean="0">
                <a:solidFill>
                  <a:srgbClr val="000000"/>
                </a:solidFill>
                <a:latin typeface="Courier New" pitchFamily="1" charset="0"/>
              </a:rPr>
              <a:t>   cin &gt;&gt; k;</a:t>
            </a:r>
          </a:p>
          <a:p>
            <a:pPr>
              <a:lnSpc>
                <a:spcPct val="110000"/>
              </a:lnSpc>
            </a:pPr>
            <a:r>
              <a:rPr lang="en-US" sz="1600" noProof="1" smtClean="0">
                <a:solidFill>
                  <a:srgbClr val="000000"/>
                </a:solidFill>
                <a:latin typeface="Courier New" pitchFamily="1" charset="0"/>
              </a:rPr>
              <a:t>   cout &lt;&lt; "C(n, k) = " &lt;&lt; combinations(n, k) &lt;&lt; endl;</a:t>
            </a:r>
          </a:p>
          <a:p>
            <a:pPr>
              <a:lnSpc>
                <a:spcPct val="110000"/>
              </a:lnSpc>
            </a:pPr>
            <a:r>
              <a:rPr lang="en-US" sz="1600" noProof="1" smtClean="0">
                <a:solidFill>
                  <a:srgbClr val="000000"/>
                </a:solidFill>
                <a:latin typeface="Courier New" pitchFamily="1" charset="0"/>
              </a:rPr>
              <a:t>   return 0;</a:t>
            </a:r>
          </a:p>
          <a:p>
            <a:pPr>
              <a:lnSpc>
                <a:spcPct val="110000"/>
              </a:lnSpc>
            </a:pPr>
            <a:r>
              <a:rPr lang="en-US" sz="1600" noProof="1" smtClean="0">
                <a:solidFill>
                  <a:srgbClr val="000000"/>
                </a:solidFill>
                <a:latin typeface="Courier New" pitchFamily="1" charset="0"/>
              </a:rPr>
              <a:t>}</a:t>
            </a:r>
            <a:endParaRPr lang="en-US" sz="1600" noProof="1">
              <a:solidFill>
                <a:srgbClr val="000000"/>
              </a:solidFill>
              <a:latin typeface="Courier New" pitchFamily="1" charset="0"/>
            </a:endParaRPr>
          </a:p>
        </p:txBody>
      </p:sp>
      <p:grpSp>
        <p:nvGrpSpPr>
          <p:cNvPr id="208" name="Group 207"/>
          <p:cNvGrpSpPr/>
          <p:nvPr/>
        </p:nvGrpSpPr>
        <p:grpSpPr>
          <a:xfrm>
            <a:off x="1844201" y="5226950"/>
            <a:ext cx="5419217" cy="1166590"/>
            <a:chOff x="1844201" y="5069715"/>
            <a:chExt cx="5419217" cy="1166590"/>
          </a:xfrm>
        </p:grpSpPr>
        <p:pic>
          <p:nvPicPr>
            <p:cNvPr id="207" name="Picture 206" descr="Console-1.75.png"/>
            <p:cNvPicPr>
              <a:picLocks noChangeAspect="1"/>
            </p:cNvPicPr>
            <p:nvPr/>
          </p:nvPicPr>
          <p:blipFill>
            <a:blip r:embed="rId3"/>
            <a:stretch>
              <a:fillRect/>
            </a:stretch>
          </p:blipFill>
          <p:spPr>
            <a:xfrm>
              <a:off x="1844201" y="5100163"/>
              <a:ext cx="5419217" cy="1136142"/>
            </a:xfrm>
            <a:prstGeom prst="rect">
              <a:avLst/>
            </a:prstGeom>
          </p:spPr>
        </p:pic>
        <p:sp>
          <p:nvSpPr>
            <p:cNvPr id="608267" name="Text Box 11"/>
            <p:cNvSpPr txBox="1">
              <a:spLocks noChangeArrowheads="1"/>
            </p:cNvSpPr>
            <p:nvPr/>
          </p:nvSpPr>
          <p:spPr bwMode="auto">
            <a:xfrm>
              <a:off x="1905000" y="5069715"/>
              <a:ext cx="5334000" cy="244475"/>
            </a:xfrm>
            <a:prstGeom prst="rect">
              <a:avLst/>
            </a:prstGeom>
            <a:noFill/>
            <a:ln w="9525">
              <a:noFill/>
              <a:miter lim="800000"/>
              <a:headEnd/>
              <a:tailEnd/>
            </a:ln>
            <a:effectLst/>
          </p:spPr>
          <p:txBody>
            <a:bodyPr>
              <a:prstTxWarp prst="textNoShape">
                <a:avLst/>
              </a:prstTxWarp>
              <a:spAutoFit/>
            </a:bodyPr>
            <a:lstStyle/>
            <a:p>
              <a:pPr algn="ctr"/>
              <a:r>
                <a:rPr lang="en-US" sz="1000">
                  <a:solidFill>
                    <a:srgbClr val="333333"/>
                  </a:solidFill>
                  <a:latin typeface="Helvetica Neue" pitchFamily="1" charset="0"/>
                </a:rPr>
                <a:t>Combinations</a:t>
              </a:r>
              <a:endParaRPr lang="en-US" sz="1000" b="0">
                <a:solidFill>
                  <a:srgbClr val="333333"/>
                </a:solidFill>
                <a:latin typeface="Charcoal CY" pitchFamily="1" charset="-52"/>
              </a:endParaRPr>
            </a:p>
          </p:txBody>
        </p:sp>
      </p:grpSp>
      <p:sp>
        <p:nvSpPr>
          <p:cNvPr id="608275" name="Text Box 19"/>
          <p:cNvSpPr txBox="1">
            <a:spLocks noChangeArrowheads="1"/>
          </p:cNvSpPr>
          <p:nvPr/>
        </p:nvSpPr>
        <p:spPr bwMode="auto">
          <a:xfrm>
            <a:off x="1885950" y="5430150"/>
            <a:ext cx="5029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a:solidFill>
                  <a:srgbClr val="000000"/>
                </a:solidFill>
                <a:latin typeface="Courier New" pitchFamily="1" charset="0"/>
              </a:rPr>
              <a:t>Enter number of objects in the set (n):</a:t>
            </a:r>
          </a:p>
        </p:txBody>
      </p:sp>
      <p:sp>
        <p:nvSpPr>
          <p:cNvPr id="608276" name="Text Box 20"/>
          <p:cNvSpPr txBox="1">
            <a:spLocks noChangeArrowheads="1"/>
          </p:cNvSpPr>
          <p:nvPr/>
        </p:nvSpPr>
        <p:spPr bwMode="auto">
          <a:xfrm>
            <a:off x="1892300" y="5430150"/>
            <a:ext cx="51181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dirty="0">
                <a:solidFill>
                  <a:srgbClr val="3333CC"/>
                </a:solidFill>
                <a:latin typeface="Courier New" pitchFamily="1" charset="0"/>
              </a:rPr>
              <a:t>                                        5</a:t>
            </a:r>
          </a:p>
        </p:txBody>
      </p:sp>
      <p:sp>
        <p:nvSpPr>
          <p:cNvPr id="608277" name="Text Box 21"/>
          <p:cNvSpPr txBox="1">
            <a:spLocks noChangeArrowheads="1"/>
          </p:cNvSpPr>
          <p:nvPr/>
        </p:nvSpPr>
        <p:spPr bwMode="auto">
          <a:xfrm>
            <a:off x="1892300" y="5842900"/>
            <a:ext cx="5029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dirty="0">
                <a:solidFill>
                  <a:srgbClr val="000000"/>
                </a:solidFill>
                <a:latin typeface="Courier New" pitchFamily="1" charset="0"/>
              </a:rPr>
              <a:t>C(5, 2) = 10</a:t>
            </a:r>
          </a:p>
        </p:txBody>
      </p:sp>
      <p:sp>
        <p:nvSpPr>
          <p:cNvPr id="608278" name="Text Box 22"/>
          <p:cNvSpPr txBox="1">
            <a:spLocks noChangeArrowheads="1"/>
          </p:cNvSpPr>
          <p:nvPr/>
        </p:nvSpPr>
        <p:spPr bwMode="auto">
          <a:xfrm>
            <a:off x="1892300" y="5639700"/>
            <a:ext cx="5029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a:solidFill>
                  <a:srgbClr val="000000"/>
                </a:solidFill>
                <a:latin typeface="Courier New" pitchFamily="1" charset="0"/>
              </a:rPr>
              <a:t>Enter number to be chosen (k):</a:t>
            </a:r>
          </a:p>
        </p:txBody>
      </p:sp>
      <p:sp>
        <p:nvSpPr>
          <p:cNvPr id="608285" name="Text Box 29"/>
          <p:cNvSpPr txBox="1">
            <a:spLocks noChangeArrowheads="1"/>
          </p:cNvSpPr>
          <p:nvPr/>
        </p:nvSpPr>
        <p:spPr bwMode="auto">
          <a:xfrm>
            <a:off x="1892300" y="5646050"/>
            <a:ext cx="51181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dirty="0">
                <a:solidFill>
                  <a:srgbClr val="3333CC"/>
                </a:solidFill>
                <a:latin typeface="Courier New" pitchFamily="1" charset="0"/>
              </a:rPr>
              <a:t>                               2</a:t>
            </a:r>
          </a:p>
        </p:txBody>
      </p:sp>
      <p:sp>
        <p:nvSpPr>
          <p:cNvPr id="211" name="Rectangle 31"/>
          <p:cNvSpPr>
            <a:spLocks noChangeArrowheads="1"/>
          </p:cNvSpPr>
          <p:nvPr/>
        </p:nvSpPr>
        <p:spPr bwMode="auto">
          <a:xfrm>
            <a:off x="952501" y="1717448"/>
            <a:ext cx="5524500" cy="26352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13" name="Rectangle 31"/>
          <p:cNvSpPr>
            <a:spLocks noChangeArrowheads="1"/>
          </p:cNvSpPr>
          <p:nvPr/>
        </p:nvSpPr>
        <p:spPr bwMode="auto">
          <a:xfrm>
            <a:off x="952501" y="1979919"/>
            <a:ext cx="1202268" cy="26352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14" name="Rectangle 31"/>
          <p:cNvSpPr>
            <a:spLocks noChangeArrowheads="1"/>
          </p:cNvSpPr>
          <p:nvPr/>
        </p:nvSpPr>
        <p:spPr bwMode="auto">
          <a:xfrm>
            <a:off x="952501" y="2246230"/>
            <a:ext cx="5693836" cy="26352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15" name="Rectangle 31"/>
          <p:cNvSpPr>
            <a:spLocks noChangeArrowheads="1"/>
          </p:cNvSpPr>
          <p:nvPr/>
        </p:nvSpPr>
        <p:spPr bwMode="auto">
          <a:xfrm>
            <a:off x="952501" y="2517168"/>
            <a:ext cx="1202268" cy="26352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20" name="Rectangle 18"/>
          <p:cNvSpPr>
            <a:spLocks noChangeArrowheads="1"/>
          </p:cNvSpPr>
          <p:nvPr/>
        </p:nvSpPr>
        <p:spPr bwMode="auto">
          <a:xfrm>
            <a:off x="952501" y="2788707"/>
            <a:ext cx="6311899" cy="2619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21" name="Rectangle 30"/>
          <p:cNvSpPr>
            <a:spLocks noChangeArrowheads="1"/>
          </p:cNvSpPr>
          <p:nvPr/>
        </p:nvSpPr>
        <p:spPr bwMode="auto">
          <a:xfrm>
            <a:off x="3886200" y="2783944"/>
            <a:ext cx="2286000" cy="2698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403" name="Rectangle 31"/>
          <p:cNvSpPr>
            <a:spLocks noChangeArrowheads="1"/>
          </p:cNvSpPr>
          <p:nvPr/>
        </p:nvSpPr>
        <p:spPr bwMode="auto">
          <a:xfrm>
            <a:off x="952501" y="3056608"/>
            <a:ext cx="1202268" cy="26352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grpSp>
        <p:nvGrpSpPr>
          <p:cNvPr id="224" name="Group 12"/>
          <p:cNvGrpSpPr>
            <a:grpSpLocks/>
          </p:cNvGrpSpPr>
          <p:nvPr/>
        </p:nvGrpSpPr>
        <p:grpSpPr bwMode="auto">
          <a:xfrm>
            <a:off x="6131680" y="2984500"/>
            <a:ext cx="2209800" cy="673100"/>
            <a:chOff x="3832" y="1400"/>
            <a:chExt cx="1392" cy="424"/>
          </a:xfrm>
        </p:grpSpPr>
        <p:sp>
          <p:nvSpPr>
            <p:cNvPr id="225" name="Rectangle 13"/>
            <p:cNvSpPr>
              <a:spLocks noChangeArrowheads="1"/>
            </p:cNvSpPr>
            <p:nvPr/>
          </p:nvSpPr>
          <p:spPr bwMode="auto">
            <a:xfrm>
              <a:off x="3856" y="1584"/>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26" name="Text Box 14"/>
            <p:cNvSpPr txBox="1">
              <a:spLocks noChangeArrowheads="1"/>
            </p:cNvSpPr>
            <p:nvPr/>
          </p:nvSpPr>
          <p:spPr bwMode="auto">
            <a:xfrm>
              <a:off x="3832" y="1400"/>
              <a:ext cx="67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n</a:t>
              </a:r>
            </a:p>
          </p:txBody>
        </p:sp>
        <p:sp>
          <p:nvSpPr>
            <p:cNvPr id="227" name="Rectangle 15"/>
            <p:cNvSpPr>
              <a:spLocks noChangeArrowheads="1"/>
            </p:cNvSpPr>
            <p:nvPr/>
          </p:nvSpPr>
          <p:spPr bwMode="auto">
            <a:xfrm>
              <a:off x="4600" y="1584"/>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28" name="Text Box 16"/>
            <p:cNvSpPr txBox="1">
              <a:spLocks noChangeArrowheads="1"/>
            </p:cNvSpPr>
            <p:nvPr/>
          </p:nvSpPr>
          <p:spPr bwMode="auto">
            <a:xfrm>
              <a:off x="4576" y="1400"/>
              <a:ext cx="648"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k</a:t>
              </a:r>
            </a:p>
          </p:txBody>
        </p:sp>
      </p:grpSp>
      <p:grpSp>
        <p:nvGrpSpPr>
          <p:cNvPr id="230" name="Group 23"/>
          <p:cNvGrpSpPr>
            <a:grpSpLocks/>
          </p:cNvGrpSpPr>
          <p:nvPr/>
        </p:nvGrpSpPr>
        <p:grpSpPr bwMode="auto">
          <a:xfrm>
            <a:off x="7350880" y="3302000"/>
            <a:ext cx="979488" cy="336550"/>
            <a:chOff x="4655" y="3024"/>
            <a:chExt cx="617" cy="212"/>
          </a:xfrm>
        </p:grpSpPr>
        <p:sp>
          <p:nvSpPr>
            <p:cNvPr id="231" name="Rectangle 24"/>
            <p:cNvSpPr>
              <a:spLocks noChangeArrowheads="1"/>
            </p:cNvSpPr>
            <p:nvPr/>
          </p:nvSpPr>
          <p:spPr bwMode="auto">
            <a:xfrm>
              <a:off x="4689" y="3041"/>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32" name="Text Box 25"/>
            <p:cNvSpPr txBox="1">
              <a:spLocks noChangeArrowheads="1"/>
            </p:cNvSpPr>
            <p:nvPr/>
          </p:nvSpPr>
          <p:spPr bwMode="auto">
            <a:xfrm>
              <a:off x="4655" y="3024"/>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endParaRPr lang="en-US" sz="1600" b="0" dirty="0">
                <a:solidFill>
                  <a:srgbClr val="000000"/>
                </a:solidFill>
                <a:latin typeface="Times New Roman" pitchFamily="1" charset="0"/>
              </a:endParaRPr>
            </a:p>
          </p:txBody>
        </p:sp>
      </p:grpSp>
      <p:grpSp>
        <p:nvGrpSpPr>
          <p:cNvPr id="233" name="Group 26"/>
          <p:cNvGrpSpPr>
            <a:grpSpLocks/>
          </p:cNvGrpSpPr>
          <p:nvPr/>
        </p:nvGrpSpPr>
        <p:grpSpPr bwMode="auto">
          <a:xfrm>
            <a:off x="6169780" y="3289301"/>
            <a:ext cx="979488" cy="336550"/>
            <a:chOff x="4655" y="3016"/>
            <a:chExt cx="617" cy="212"/>
          </a:xfrm>
        </p:grpSpPr>
        <p:sp>
          <p:nvSpPr>
            <p:cNvPr id="234" name="Rectangle 27"/>
            <p:cNvSpPr>
              <a:spLocks noChangeArrowheads="1"/>
            </p:cNvSpPr>
            <p:nvPr/>
          </p:nvSpPr>
          <p:spPr bwMode="auto">
            <a:xfrm>
              <a:off x="4689" y="3041"/>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35" name="Text Box 28"/>
            <p:cNvSpPr txBox="1">
              <a:spLocks noChangeArrowheads="1"/>
            </p:cNvSpPr>
            <p:nvPr/>
          </p:nvSpPr>
          <p:spPr bwMode="auto">
            <a:xfrm>
              <a:off x="4655" y="3016"/>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dirty="0">
                  <a:solidFill>
                    <a:srgbClr val="000000"/>
                  </a:solidFill>
                  <a:latin typeface="Times New Roman" pitchFamily="1" charset="0"/>
                </a:rPr>
                <a:t>5</a:t>
              </a:r>
            </a:p>
          </p:txBody>
        </p:sp>
      </p:grpSp>
      <p:sp>
        <p:nvSpPr>
          <p:cNvPr id="236" name="AutoShape 17"/>
          <p:cNvSpPr>
            <a:spLocks noChangeArrowheads="1"/>
          </p:cNvSpPr>
          <p:nvPr/>
        </p:nvSpPr>
        <p:spPr bwMode="auto">
          <a:xfrm>
            <a:off x="4453163" y="3208798"/>
            <a:ext cx="679450" cy="312737"/>
          </a:xfrm>
          <a:prstGeom prst="wedgeEllipseCallout">
            <a:avLst>
              <a:gd name="adj1" fmla="val 0"/>
              <a:gd name="adj2" fmla="val -96194"/>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1600" b="0" dirty="0">
                <a:solidFill>
                  <a:srgbClr val="000000"/>
                </a:solidFill>
                <a:latin typeface="Times New Roman" pitchFamily="1" charset="0"/>
              </a:rPr>
              <a:t>10</a:t>
            </a:r>
          </a:p>
        </p:txBody>
      </p:sp>
      <p:sp>
        <p:nvSpPr>
          <p:cNvPr id="240" name="Text Box 25"/>
          <p:cNvSpPr txBox="1">
            <a:spLocks noChangeArrowheads="1"/>
          </p:cNvSpPr>
          <p:nvPr/>
        </p:nvSpPr>
        <p:spPr bwMode="auto">
          <a:xfrm>
            <a:off x="7338785" y="3277505"/>
            <a:ext cx="979488" cy="33655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dirty="0">
                <a:solidFill>
                  <a:srgbClr val="000000"/>
                </a:solidFill>
                <a:latin typeface="Times New Roman" pitchFamily="1" charset="0"/>
              </a:rPr>
              <a:t>2</a:t>
            </a:r>
          </a:p>
        </p:txBody>
      </p:sp>
      <p:grpSp>
        <p:nvGrpSpPr>
          <p:cNvPr id="249" name="Group 35"/>
          <p:cNvGrpSpPr>
            <a:grpSpLocks/>
          </p:cNvGrpSpPr>
          <p:nvPr/>
        </p:nvGrpSpPr>
        <p:grpSpPr bwMode="auto">
          <a:xfrm>
            <a:off x="571500" y="1435100"/>
            <a:ext cx="8077200" cy="2374901"/>
            <a:chOff x="360" y="904"/>
            <a:chExt cx="5088" cy="1496"/>
          </a:xfrm>
        </p:grpSpPr>
        <p:sp>
          <p:nvSpPr>
            <p:cNvPr id="250" name="Rectangle 36"/>
            <p:cNvSpPr>
              <a:spLocks noChangeArrowheads="1"/>
            </p:cNvSpPr>
            <p:nvPr/>
          </p:nvSpPr>
          <p:spPr bwMode="auto">
            <a:xfrm>
              <a:off x="360" y="904"/>
              <a:ext cx="5060" cy="1496"/>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51" name="Text Box 37"/>
            <p:cNvSpPr txBox="1">
              <a:spLocks noChangeArrowheads="1"/>
            </p:cNvSpPr>
            <p:nvPr/>
          </p:nvSpPr>
          <p:spPr bwMode="auto">
            <a:xfrm>
              <a:off x="432" y="920"/>
              <a:ext cx="5016" cy="565"/>
            </a:xfrm>
            <a:prstGeom prst="rect">
              <a:avLst/>
            </a:prstGeom>
            <a:noFill/>
            <a:ln w="9525">
              <a:noFill/>
              <a:miter lim="800000"/>
              <a:headEnd/>
              <a:tailEnd/>
            </a:ln>
            <a:effectLst/>
          </p:spPr>
          <p:txBody>
            <a:bodyPr>
              <a:prstTxWarp prst="textNoShape">
                <a:avLst/>
              </a:prstTxWarp>
              <a:spAutoFit/>
            </a:bodyPr>
            <a:lstStyle/>
            <a:p>
              <a:pPr>
                <a:lnSpc>
                  <a:spcPct val="110000"/>
                </a:lnSpc>
              </a:pPr>
              <a:r>
                <a:rPr sz="1600" noProof="1" smtClean="0">
                  <a:solidFill>
                    <a:srgbClr val="000000"/>
                  </a:solidFill>
                  <a:latin typeface="Courier New" pitchFamily="1" charset="0"/>
                </a:rPr>
                <a:t>int </a:t>
              </a:r>
              <a:r>
                <a:rPr sz="1600" noProof="1">
                  <a:solidFill>
                    <a:srgbClr val="000000"/>
                  </a:solidFill>
                  <a:latin typeface="Courier New" pitchFamily="1" charset="0"/>
                </a:rPr>
                <a:t>combinations(int n, int k) { </a:t>
              </a:r>
            </a:p>
            <a:p>
              <a:pPr>
                <a:lnSpc>
                  <a:spcPct val="110000"/>
                </a:lnSpc>
              </a:pPr>
              <a:r>
                <a:rPr sz="1600" noProof="1">
                  <a:solidFill>
                    <a:srgbClr val="000000"/>
                  </a:solidFill>
                  <a:latin typeface="Courier New" pitchFamily="1" charset="0"/>
                </a:rPr>
                <a:t>   return</a:t>
              </a:r>
              <a:r>
                <a:rPr sz="1600" noProof="1" smtClean="0">
                  <a:solidFill>
                    <a:srgbClr val="000000"/>
                  </a:solidFill>
                  <a:latin typeface="Courier New" pitchFamily="1" charset="0"/>
                </a:rPr>
                <a:t> </a:t>
              </a:r>
              <a:r>
                <a:rPr lang="en-US" sz="1600" noProof="1" smtClean="0">
                  <a:solidFill>
                    <a:srgbClr val="000000"/>
                  </a:solidFill>
                  <a:latin typeface="Courier New" pitchFamily="1" charset="0"/>
                </a:rPr>
                <a:t>fact</a:t>
              </a:r>
              <a:r>
                <a:rPr sz="1600" noProof="1" smtClean="0">
                  <a:solidFill>
                    <a:srgbClr val="000000"/>
                  </a:solidFill>
                  <a:latin typeface="Courier New" pitchFamily="1" charset="0"/>
                </a:rPr>
                <a:t>(</a:t>
              </a:r>
              <a:r>
                <a:rPr sz="1600" noProof="1">
                  <a:solidFill>
                    <a:srgbClr val="000000"/>
                  </a:solidFill>
                  <a:latin typeface="Courier New" pitchFamily="1" charset="0"/>
                </a:rPr>
                <a:t>n) / (</a:t>
              </a:r>
              <a:r>
                <a:rPr sz="1000" noProof="1" smtClean="0">
                  <a:solidFill>
                    <a:srgbClr val="000000"/>
                  </a:solidFill>
                  <a:latin typeface="Courier New" pitchFamily="1" charset="0"/>
                </a:rPr>
                <a:t> </a:t>
              </a:r>
              <a:r>
                <a:rPr lang="en-US" sz="1600" noProof="1" smtClean="0">
                  <a:solidFill>
                    <a:srgbClr val="000000"/>
                  </a:solidFill>
                  <a:latin typeface="Courier New" pitchFamily="1" charset="0"/>
                </a:rPr>
                <a:t>fact</a:t>
              </a:r>
              <a:r>
                <a:rPr sz="1600" noProof="1" smtClean="0">
                  <a:solidFill>
                    <a:srgbClr val="000000"/>
                  </a:solidFill>
                  <a:latin typeface="Courier New" pitchFamily="1" charset="0"/>
                </a:rPr>
                <a:t>(</a:t>
              </a:r>
              <a:r>
                <a:rPr sz="1600" noProof="1">
                  <a:solidFill>
                    <a:srgbClr val="000000"/>
                  </a:solidFill>
                  <a:latin typeface="Courier New" pitchFamily="1" charset="0"/>
                </a:rPr>
                <a:t>k) *</a:t>
              </a:r>
              <a:r>
                <a:rPr sz="1600" noProof="1" smtClean="0">
                  <a:solidFill>
                    <a:srgbClr val="000000"/>
                  </a:solidFill>
                  <a:latin typeface="Courier New" pitchFamily="1" charset="0"/>
                </a:rPr>
                <a:t> </a:t>
              </a:r>
              <a:r>
                <a:rPr lang="en-US" sz="1600" noProof="1" smtClean="0">
                  <a:solidFill>
                    <a:srgbClr val="000000"/>
                  </a:solidFill>
                  <a:latin typeface="Courier New" pitchFamily="1" charset="0"/>
                </a:rPr>
                <a:t>fact</a:t>
              </a:r>
              <a:r>
                <a:rPr sz="1600" noProof="1" smtClean="0">
                  <a:solidFill>
                    <a:srgbClr val="000000"/>
                  </a:solidFill>
                  <a:latin typeface="Courier New" pitchFamily="1" charset="0"/>
                </a:rPr>
                <a:t>(</a:t>
              </a:r>
              <a:r>
                <a:rPr sz="1600" noProof="1">
                  <a:solidFill>
                    <a:srgbClr val="000000"/>
                  </a:solidFill>
                  <a:latin typeface="Courier New" pitchFamily="1" charset="0"/>
                </a:rPr>
                <a:t>n - k)</a:t>
              </a:r>
              <a:r>
                <a:rPr sz="1000" noProof="1">
                  <a:solidFill>
                    <a:srgbClr val="000000"/>
                  </a:solidFill>
                  <a:latin typeface="Courier New" pitchFamily="1" charset="0"/>
                </a:rPr>
                <a:t> </a:t>
              </a:r>
              <a:r>
                <a:rPr sz="1600" noProof="1">
                  <a:solidFill>
                    <a:srgbClr val="000000"/>
                  </a:solidFill>
                  <a:latin typeface="Courier New" pitchFamily="1" charset="0"/>
                </a:rPr>
                <a:t>);</a:t>
              </a:r>
            </a:p>
            <a:p>
              <a:pPr>
                <a:lnSpc>
                  <a:spcPct val="110000"/>
                </a:lnSpc>
              </a:pPr>
              <a:r>
                <a:rPr sz="1600" noProof="1">
                  <a:solidFill>
                    <a:srgbClr val="000000"/>
                  </a:solidFill>
                  <a:latin typeface="Courier New" pitchFamily="1" charset="0"/>
                </a:rPr>
                <a:t>}</a:t>
              </a:r>
            </a:p>
          </p:txBody>
        </p:sp>
        <p:grpSp>
          <p:nvGrpSpPr>
            <p:cNvPr id="252" name="Group 38"/>
            <p:cNvGrpSpPr>
              <a:grpSpLocks/>
            </p:cNvGrpSpPr>
            <p:nvPr/>
          </p:nvGrpSpPr>
          <p:grpSpPr bwMode="auto">
            <a:xfrm>
              <a:off x="3912" y="1844"/>
              <a:ext cx="1392" cy="434"/>
              <a:chOff x="3832" y="1580"/>
              <a:chExt cx="1392" cy="434"/>
            </a:xfrm>
          </p:grpSpPr>
          <p:sp>
            <p:nvSpPr>
              <p:cNvPr id="253" name="Rectangle 39"/>
              <p:cNvSpPr>
                <a:spLocks noChangeArrowheads="1"/>
              </p:cNvSpPr>
              <p:nvPr/>
            </p:nvSpPr>
            <p:spPr bwMode="auto">
              <a:xfrm>
                <a:off x="3856" y="1774"/>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54" name="Text Box 40"/>
              <p:cNvSpPr txBox="1">
                <a:spLocks noChangeArrowheads="1"/>
              </p:cNvSpPr>
              <p:nvPr/>
            </p:nvSpPr>
            <p:spPr bwMode="auto">
              <a:xfrm>
                <a:off x="3832" y="1580"/>
                <a:ext cx="67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n</a:t>
                </a:r>
              </a:p>
            </p:txBody>
          </p:sp>
          <p:sp>
            <p:nvSpPr>
              <p:cNvPr id="255" name="Rectangle 41"/>
              <p:cNvSpPr>
                <a:spLocks noChangeArrowheads="1"/>
              </p:cNvSpPr>
              <p:nvPr/>
            </p:nvSpPr>
            <p:spPr bwMode="auto">
              <a:xfrm>
                <a:off x="4600" y="1774"/>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56" name="Text Box 42"/>
              <p:cNvSpPr txBox="1">
                <a:spLocks noChangeArrowheads="1"/>
              </p:cNvSpPr>
              <p:nvPr/>
            </p:nvSpPr>
            <p:spPr bwMode="auto">
              <a:xfrm>
                <a:off x="4576" y="1583"/>
                <a:ext cx="648"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k</a:t>
                </a:r>
              </a:p>
            </p:txBody>
          </p:sp>
        </p:grpSp>
      </p:grpSp>
      <p:grpSp>
        <p:nvGrpSpPr>
          <p:cNvPr id="257" name="Group 43"/>
          <p:cNvGrpSpPr>
            <a:grpSpLocks/>
          </p:cNvGrpSpPr>
          <p:nvPr/>
        </p:nvGrpSpPr>
        <p:grpSpPr bwMode="auto">
          <a:xfrm>
            <a:off x="6248400" y="3249380"/>
            <a:ext cx="2160588" cy="336550"/>
            <a:chOff x="3936" y="1864"/>
            <a:chExt cx="1361" cy="212"/>
          </a:xfrm>
        </p:grpSpPr>
        <p:grpSp>
          <p:nvGrpSpPr>
            <p:cNvPr id="258" name="Group 44"/>
            <p:cNvGrpSpPr>
              <a:grpSpLocks/>
            </p:cNvGrpSpPr>
            <p:nvPr/>
          </p:nvGrpSpPr>
          <p:grpSpPr bwMode="auto">
            <a:xfrm>
              <a:off x="4680" y="1864"/>
              <a:ext cx="617" cy="212"/>
              <a:chOff x="4655" y="3024"/>
              <a:chExt cx="617" cy="212"/>
            </a:xfrm>
          </p:grpSpPr>
          <p:sp>
            <p:nvSpPr>
              <p:cNvPr id="262" name="Rectangle 45"/>
              <p:cNvSpPr>
                <a:spLocks noChangeArrowheads="1"/>
              </p:cNvSpPr>
              <p:nvPr/>
            </p:nvSpPr>
            <p:spPr bwMode="auto">
              <a:xfrm>
                <a:off x="4689" y="3041"/>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63" name="Text Box 46"/>
              <p:cNvSpPr txBox="1">
                <a:spLocks noChangeArrowheads="1"/>
              </p:cNvSpPr>
              <p:nvPr/>
            </p:nvSpPr>
            <p:spPr bwMode="auto">
              <a:xfrm>
                <a:off x="4655" y="3024"/>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dirty="0">
                    <a:solidFill>
                      <a:srgbClr val="000000"/>
                    </a:solidFill>
                    <a:latin typeface="Times New Roman" pitchFamily="1" charset="0"/>
                  </a:rPr>
                  <a:t>2</a:t>
                </a:r>
              </a:p>
            </p:txBody>
          </p:sp>
        </p:grpSp>
        <p:grpSp>
          <p:nvGrpSpPr>
            <p:cNvPr id="259" name="Group 47"/>
            <p:cNvGrpSpPr>
              <a:grpSpLocks/>
            </p:cNvGrpSpPr>
            <p:nvPr/>
          </p:nvGrpSpPr>
          <p:grpSpPr bwMode="auto">
            <a:xfrm>
              <a:off x="3936" y="1864"/>
              <a:ext cx="617" cy="212"/>
              <a:chOff x="4655" y="3024"/>
              <a:chExt cx="617" cy="212"/>
            </a:xfrm>
          </p:grpSpPr>
          <p:sp>
            <p:nvSpPr>
              <p:cNvPr id="260" name="Rectangle 48"/>
              <p:cNvSpPr>
                <a:spLocks noChangeArrowheads="1"/>
              </p:cNvSpPr>
              <p:nvPr/>
            </p:nvSpPr>
            <p:spPr bwMode="auto">
              <a:xfrm>
                <a:off x="4689" y="3041"/>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61" name="Text Box 49"/>
              <p:cNvSpPr txBox="1">
                <a:spLocks noChangeArrowheads="1"/>
              </p:cNvSpPr>
              <p:nvPr/>
            </p:nvSpPr>
            <p:spPr bwMode="auto">
              <a:xfrm>
                <a:off x="4655" y="3024"/>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dirty="0">
                    <a:solidFill>
                      <a:srgbClr val="000000"/>
                    </a:solidFill>
                    <a:latin typeface="Times New Roman" pitchFamily="1" charset="0"/>
                  </a:rPr>
                  <a:t>5</a:t>
                </a:r>
              </a:p>
            </p:txBody>
          </p:sp>
        </p:grpSp>
      </p:grpSp>
      <p:sp>
        <p:nvSpPr>
          <p:cNvPr id="264" name="Rectangle 50"/>
          <p:cNvSpPr>
            <a:spLocks noChangeArrowheads="1"/>
          </p:cNvSpPr>
          <p:nvPr/>
        </p:nvSpPr>
        <p:spPr bwMode="auto">
          <a:xfrm>
            <a:off x="1079500" y="1806953"/>
            <a:ext cx="5243286" cy="2555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65" name="Rectangle 51"/>
          <p:cNvSpPr>
            <a:spLocks noChangeArrowheads="1"/>
          </p:cNvSpPr>
          <p:nvPr/>
        </p:nvSpPr>
        <p:spPr bwMode="auto">
          <a:xfrm>
            <a:off x="1933574" y="1806953"/>
            <a:ext cx="951140" cy="2619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66" name="Rectangle 52"/>
          <p:cNvSpPr>
            <a:spLocks noChangeArrowheads="1"/>
          </p:cNvSpPr>
          <p:nvPr/>
        </p:nvSpPr>
        <p:spPr bwMode="auto">
          <a:xfrm>
            <a:off x="3365500" y="1806953"/>
            <a:ext cx="921940" cy="2619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67" name="Rectangle 53"/>
          <p:cNvSpPr>
            <a:spLocks noChangeArrowheads="1"/>
          </p:cNvSpPr>
          <p:nvPr/>
        </p:nvSpPr>
        <p:spPr bwMode="auto">
          <a:xfrm>
            <a:off x="4591968" y="1806953"/>
            <a:ext cx="1413320" cy="2619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68" name="AutoShape 54"/>
          <p:cNvSpPr>
            <a:spLocks noChangeArrowheads="1"/>
          </p:cNvSpPr>
          <p:nvPr/>
        </p:nvSpPr>
        <p:spPr bwMode="auto">
          <a:xfrm>
            <a:off x="2082812" y="2221290"/>
            <a:ext cx="679450" cy="312738"/>
          </a:xfrm>
          <a:prstGeom prst="wedgeEllipseCallout">
            <a:avLst>
              <a:gd name="adj1" fmla="val 0"/>
              <a:gd name="adj2" fmla="val -96194"/>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1600" b="0" dirty="0">
                <a:solidFill>
                  <a:srgbClr val="000000"/>
                </a:solidFill>
                <a:latin typeface="Times New Roman" pitchFamily="1" charset="0"/>
              </a:rPr>
              <a:t>120</a:t>
            </a:r>
          </a:p>
        </p:txBody>
      </p:sp>
      <p:sp>
        <p:nvSpPr>
          <p:cNvPr id="269" name="AutoShape 55"/>
          <p:cNvSpPr>
            <a:spLocks noChangeArrowheads="1"/>
          </p:cNvSpPr>
          <p:nvPr/>
        </p:nvSpPr>
        <p:spPr bwMode="auto">
          <a:xfrm>
            <a:off x="3493450" y="2221290"/>
            <a:ext cx="679450" cy="312738"/>
          </a:xfrm>
          <a:prstGeom prst="wedgeEllipseCallout">
            <a:avLst>
              <a:gd name="adj1" fmla="val 0"/>
              <a:gd name="adj2" fmla="val -96194"/>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1600" b="0" dirty="0">
                <a:solidFill>
                  <a:srgbClr val="000000"/>
                </a:solidFill>
                <a:latin typeface="Times New Roman" pitchFamily="1" charset="0"/>
              </a:rPr>
              <a:t>2</a:t>
            </a:r>
          </a:p>
        </p:txBody>
      </p:sp>
      <p:sp>
        <p:nvSpPr>
          <p:cNvPr id="270" name="AutoShape 56"/>
          <p:cNvSpPr>
            <a:spLocks noChangeArrowheads="1"/>
          </p:cNvSpPr>
          <p:nvPr/>
        </p:nvSpPr>
        <p:spPr bwMode="auto">
          <a:xfrm>
            <a:off x="4950357" y="2221290"/>
            <a:ext cx="679450" cy="312738"/>
          </a:xfrm>
          <a:prstGeom prst="wedgeEllipseCallout">
            <a:avLst>
              <a:gd name="adj1" fmla="val 0"/>
              <a:gd name="adj2" fmla="val -96194"/>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latin typeface="Times New Roman" pitchFamily="1" charset="0"/>
              </a:rPr>
              <a:t>6</a:t>
            </a:r>
          </a:p>
        </p:txBody>
      </p:sp>
      <p:sp>
        <p:nvSpPr>
          <p:cNvPr id="271" name="Text Box 57"/>
          <p:cNvSpPr txBox="1">
            <a:spLocks noChangeArrowheads="1"/>
          </p:cNvSpPr>
          <p:nvPr/>
        </p:nvSpPr>
        <p:spPr bwMode="auto">
          <a:xfrm>
            <a:off x="596900" y="3886195"/>
            <a:ext cx="8305800" cy="3744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dirty="0">
                <a:solidFill>
                  <a:srgbClr val="000000"/>
                </a:solidFill>
                <a:latin typeface="Times New Roman" pitchFamily="1" charset="0"/>
              </a:rPr>
              <a:t>The program now calls the</a:t>
            </a:r>
            <a:r>
              <a:rPr lang="en-US" sz="2000" b="0" dirty="0" smtClean="0">
                <a:solidFill>
                  <a:srgbClr val="000000"/>
                </a:solidFill>
                <a:latin typeface="Times New Roman" pitchFamily="1" charset="0"/>
              </a:rPr>
              <a:t> </a:t>
            </a:r>
            <a:r>
              <a:rPr lang="en-US" sz="1800" dirty="0" smtClean="0">
                <a:solidFill>
                  <a:srgbClr val="000000"/>
                </a:solidFill>
                <a:latin typeface="Courier New" pitchFamily="1" charset="0"/>
              </a:rPr>
              <a:t>fact</a:t>
            </a:r>
            <a:r>
              <a:rPr lang="en-US" sz="2000" b="0" dirty="0" smtClean="0">
                <a:solidFill>
                  <a:srgbClr val="000000"/>
                </a:solidFill>
                <a:latin typeface="Times New Roman" pitchFamily="1" charset="0"/>
              </a:rPr>
              <a:t> function, </a:t>
            </a:r>
            <a:r>
              <a:rPr lang="en-US" sz="2000" b="0" dirty="0">
                <a:solidFill>
                  <a:srgbClr val="000000"/>
                </a:solidFill>
                <a:latin typeface="Times New Roman" pitchFamily="1" charset="0"/>
              </a:rPr>
              <a:t>applying the same process.</a:t>
            </a:r>
          </a:p>
        </p:txBody>
      </p:sp>
      <p:sp>
        <p:nvSpPr>
          <p:cNvPr id="272" name="Text Box 58"/>
          <p:cNvSpPr txBox="1">
            <a:spLocks noChangeArrowheads="1"/>
          </p:cNvSpPr>
          <p:nvPr/>
        </p:nvSpPr>
        <p:spPr bwMode="auto">
          <a:xfrm>
            <a:off x="762000" y="4173349"/>
            <a:ext cx="7848600" cy="3744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dirty="0">
                <a:solidFill>
                  <a:srgbClr val="000000"/>
                </a:solidFill>
                <a:latin typeface="Times New Roman" pitchFamily="1" charset="0"/>
              </a:rPr>
              <a:t>The</a:t>
            </a:r>
            <a:r>
              <a:rPr lang="en-US" sz="2000" b="0" dirty="0" smtClean="0">
                <a:solidFill>
                  <a:srgbClr val="000000"/>
                </a:solidFill>
                <a:latin typeface="Times New Roman" pitchFamily="1" charset="0"/>
              </a:rPr>
              <a:t> </a:t>
            </a:r>
            <a:r>
              <a:rPr lang="en-US" sz="1800" dirty="0" smtClean="0">
                <a:solidFill>
                  <a:srgbClr val="000000"/>
                </a:solidFill>
                <a:latin typeface="Courier New" pitchFamily="1" charset="0"/>
              </a:rPr>
              <a:t>fact</a:t>
            </a:r>
            <a:r>
              <a:rPr lang="en-US" sz="2000" b="0" dirty="0" smtClean="0">
                <a:solidFill>
                  <a:srgbClr val="000000"/>
                </a:solidFill>
                <a:latin typeface="Times New Roman" pitchFamily="1" charset="0"/>
              </a:rPr>
              <a:t> function returns </a:t>
            </a:r>
            <a:r>
              <a:rPr lang="en-US" sz="2000" b="0" dirty="0">
                <a:solidFill>
                  <a:srgbClr val="000000"/>
                </a:solidFill>
                <a:latin typeface="Times New Roman" pitchFamily="1" charset="0"/>
              </a:rPr>
              <a:t>the value 120 to its caller.</a:t>
            </a:r>
          </a:p>
        </p:txBody>
      </p:sp>
      <p:sp>
        <p:nvSpPr>
          <p:cNvPr id="273" name="Text Box 59"/>
          <p:cNvSpPr txBox="1">
            <a:spLocks noChangeArrowheads="1"/>
          </p:cNvSpPr>
          <p:nvPr/>
        </p:nvSpPr>
        <p:spPr bwMode="auto">
          <a:xfrm>
            <a:off x="596900" y="3872667"/>
            <a:ext cx="8305800" cy="3744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dirty="0">
                <a:solidFill>
                  <a:srgbClr val="000000"/>
                </a:solidFill>
                <a:latin typeface="Times New Roman" pitchFamily="1" charset="0"/>
              </a:rPr>
              <a:t>The program makes another call to</a:t>
            </a:r>
            <a:r>
              <a:rPr lang="en-US" sz="2000" b="0" dirty="0" smtClean="0">
                <a:solidFill>
                  <a:srgbClr val="000000"/>
                </a:solidFill>
                <a:latin typeface="Times New Roman" pitchFamily="1" charset="0"/>
              </a:rPr>
              <a:t> </a:t>
            </a:r>
            <a:r>
              <a:rPr lang="en-US" sz="1800" dirty="0" smtClean="0">
                <a:solidFill>
                  <a:srgbClr val="000000"/>
                </a:solidFill>
                <a:latin typeface="Courier New" pitchFamily="1" charset="0"/>
              </a:rPr>
              <a:t>fact</a:t>
            </a:r>
            <a:r>
              <a:rPr lang="en-US" sz="2000" b="0" dirty="0" smtClean="0">
                <a:solidFill>
                  <a:srgbClr val="000000"/>
                </a:solidFill>
                <a:latin typeface="Times New Roman" pitchFamily="1" charset="0"/>
              </a:rPr>
              <a:t>, </a:t>
            </a:r>
            <a:r>
              <a:rPr lang="en-US" sz="2000" b="0" dirty="0">
                <a:solidFill>
                  <a:srgbClr val="000000"/>
                </a:solidFill>
                <a:latin typeface="Times New Roman" pitchFamily="1" charset="0"/>
              </a:rPr>
              <a:t>with </a:t>
            </a:r>
            <a:r>
              <a:rPr lang="en-US" sz="1800" dirty="0" err="1">
                <a:solidFill>
                  <a:srgbClr val="000000"/>
                </a:solidFill>
                <a:latin typeface="Courier New" pitchFamily="1" charset="0"/>
              </a:rPr>
              <a:t>k</a:t>
            </a:r>
            <a:r>
              <a:rPr lang="en-US" sz="2000" b="0" dirty="0">
                <a:solidFill>
                  <a:srgbClr val="000000"/>
                </a:solidFill>
                <a:latin typeface="Times New Roman" pitchFamily="1" charset="0"/>
              </a:rPr>
              <a:t> as its argument.</a:t>
            </a:r>
          </a:p>
        </p:txBody>
      </p:sp>
      <p:sp>
        <p:nvSpPr>
          <p:cNvPr id="274" name="Text Box 60"/>
          <p:cNvSpPr txBox="1">
            <a:spLocks noChangeArrowheads="1"/>
          </p:cNvSpPr>
          <p:nvPr/>
        </p:nvSpPr>
        <p:spPr bwMode="auto">
          <a:xfrm>
            <a:off x="762000" y="4155920"/>
            <a:ext cx="7848600" cy="3744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dirty="0">
                <a:solidFill>
                  <a:srgbClr val="000000"/>
                </a:solidFill>
                <a:latin typeface="Times New Roman" pitchFamily="1" charset="0"/>
              </a:rPr>
              <a:t>This call to</a:t>
            </a:r>
            <a:r>
              <a:rPr lang="en-US" sz="2000" b="0" dirty="0" smtClean="0">
                <a:solidFill>
                  <a:srgbClr val="000000"/>
                </a:solidFill>
                <a:latin typeface="Times New Roman" pitchFamily="1" charset="0"/>
              </a:rPr>
              <a:t> </a:t>
            </a:r>
            <a:r>
              <a:rPr lang="en-US" sz="1800" dirty="0" smtClean="0">
                <a:solidFill>
                  <a:srgbClr val="000000"/>
                </a:solidFill>
                <a:latin typeface="Courier New" pitchFamily="1" charset="0"/>
              </a:rPr>
              <a:t>fact</a:t>
            </a:r>
            <a:r>
              <a:rPr lang="en-US" sz="2000" b="0" dirty="0" smtClean="0">
                <a:solidFill>
                  <a:srgbClr val="000000"/>
                </a:solidFill>
                <a:latin typeface="Times New Roman" pitchFamily="1" charset="0"/>
              </a:rPr>
              <a:t> returns </a:t>
            </a:r>
            <a:r>
              <a:rPr lang="en-US" sz="2000" b="0" dirty="0">
                <a:solidFill>
                  <a:srgbClr val="000000"/>
                </a:solidFill>
                <a:latin typeface="Times New Roman" pitchFamily="1" charset="0"/>
              </a:rPr>
              <a:t>the value 2.</a:t>
            </a:r>
          </a:p>
        </p:txBody>
      </p:sp>
      <p:sp>
        <p:nvSpPr>
          <p:cNvPr id="275" name="Text Box 61"/>
          <p:cNvSpPr txBox="1">
            <a:spLocks noChangeArrowheads="1"/>
          </p:cNvSpPr>
          <p:nvPr/>
        </p:nvSpPr>
        <p:spPr bwMode="auto">
          <a:xfrm>
            <a:off x="596900" y="3874100"/>
            <a:ext cx="8305800" cy="3744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dirty="0">
                <a:solidFill>
                  <a:srgbClr val="000000"/>
                </a:solidFill>
                <a:latin typeface="Times New Roman" pitchFamily="1" charset="0"/>
              </a:rPr>
              <a:t>The program calls</a:t>
            </a:r>
            <a:r>
              <a:rPr lang="en-US" sz="2000" b="0" dirty="0" smtClean="0">
                <a:solidFill>
                  <a:srgbClr val="000000"/>
                </a:solidFill>
                <a:latin typeface="Times New Roman" pitchFamily="1" charset="0"/>
              </a:rPr>
              <a:t> </a:t>
            </a:r>
            <a:r>
              <a:rPr lang="en-US" sz="1800" dirty="0" smtClean="0">
                <a:solidFill>
                  <a:srgbClr val="000000"/>
                </a:solidFill>
                <a:latin typeface="Courier New" pitchFamily="1" charset="0"/>
              </a:rPr>
              <a:t>fact</a:t>
            </a:r>
            <a:r>
              <a:rPr lang="en-US" sz="2000" b="0" dirty="0" smtClean="0">
                <a:solidFill>
                  <a:srgbClr val="000000"/>
                </a:solidFill>
                <a:latin typeface="Times New Roman" pitchFamily="1" charset="0"/>
              </a:rPr>
              <a:t> yet </a:t>
            </a:r>
            <a:r>
              <a:rPr lang="en-US" sz="2000" b="0" dirty="0">
                <a:solidFill>
                  <a:srgbClr val="000000"/>
                </a:solidFill>
                <a:latin typeface="Times New Roman" pitchFamily="1" charset="0"/>
              </a:rPr>
              <a:t>again with </a:t>
            </a:r>
            <a:r>
              <a:rPr lang="en-US" sz="1800" dirty="0" err="1">
                <a:solidFill>
                  <a:srgbClr val="000000"/>
                </a:solidFill>
                <a:latin typeface="Courier New" pitchFamily="1" charset="0"/>
              </a:rPr>
              <a:t>n</a:t>
            </a:r>
            <a:r>
              <a:rPr lang="en-US" sz="2000" b="0" dirty="0">
                <a:solidFill>
                  <a:srgbClr val="000000"/>
                </a:solidFill>
                <a:latin typeface="Times New Roman" pitchFamily="1" charset="0"/>
              </a:rPr>
              <a:t> </a:t>
            </a:r>
            <a:r>
              <a:rPr lang="en-US" sz="1800" dirty="0">
                <a:solidFill>
                  <a:srgbClr val="000000"/>
                </a:solidFill>
                <a:latin typeface="Courier New" pitchFamily="1" charset="0"/>
              </a:rPr>
              <a:t>-</a:t>
            </a:r>
            <a:r>
              <a:rPr lang="en-US" sz="2000" b="0" dirty="0">
                <a:solidFill>
                  <a:srgbClr val="000000"/>
                </a:solidFill>
                <a:latin typeface="Times New Roman" pitchFamily="1" charset="0"/>
              </a:rPr>
              <a:t> </a:t>
            </a:r>
            <a:r>
              <a:rPr lang="en-US" sz="1800" dirty="0" err="1">
                <a:solidFill>
                  <a:srgbClr val="000000"/>
                </a:solidFill>
                <a:latin typeface="Courier New" pitchFamily="1" charset="0"/>
              </a:rPr>
              <a:t>k</a:t>
            </a:r>
            <a:r>
              <a:rPr lang="en-US" sz="2000" b="0" dirty="0">
                <a:solidFill>
                  <a:srgbClr val="000000"/>
                </a:solidFill>
                <a:latin typeface="Times New Roman" pitchFamily="1" charset="0"/>
              </a:rPr>
              <a:t> as its argument.</a:t>
            </a:r>
          </a:p>
        </p:txBody>
      </p:sp>
      <p:sp>
        <p:nvSpPr>
          <p:cNvPr id="276" name="Text Box 62"/>
          <p:cNvSpPr txBox="1">
            <a:spLocks noChangeArrowheads="1"/>
          </p:cNvSpPr>
          <p:nvPr/>
        </p:nvSpPr>
        <p:spPr bwMode="auto">
          <a:xfrm>
            <a:off x="762000" y="4155920"/>
            <a:ext cx="7848600" cy="3744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b="0" dirty="0">
                <a:solidFill>
                  <a:srgbClr val="000000"/>
                </a:solidFill>
                <a:latin typeface="Times New Roman" pitchFamily="1" charset="0"/>
              </a:rPr>
              <a:t>The final call to</a:t>
            </a:r>
            <a:r>
              <a:rPr lang="en-US" sz="2000" b="0" dirty="0" smtClean="0">
                <a:solidFill>
                  <a:srgbClr val="000000"/>
                </a:solidFill>
                <a:latin typeface="Times New Roman" pitchFamily="1" charset="0"/>
              </a:rPr>
              <a:t> </a:t>
            </a:r>
            <a:r>
              <a:rPr lang="en-US" sz="1800" dirty="0" smtClean="0">
                <a:solidFill>
                  <a:srgbClr val="000000"/>
                </a:solidFill>
                <a:latin typeface="Courier New" pitchFamily="1" charset="0"/>
              </a:rPr>
              <a:t>fact</a:t>
            </a:r>
            <a:r>
              <a:rPr lang="en-US" sz="2000" b="0" dirty="0" smtClean="0">
                <a:solidFill>
                  <a:srgbClr val="000000"/>
                </a:solidFill>
                <a:latin typeface="Times New Roman" pitchFamily="1" charset="0"/>
              </a:rPr>
              <a:t> returns </a:t>
            </a:r>
            <a:r>
              <a:rPr lang="en-US" sz="2000" b="0" dirty="0">
                <a:solidFill>
                  <a:srgbClr val="000000"/>
                </a:solidFill>
                <a:latin typeface="Times New Roman" pitchFamily="1" charset="0"/>
              </a:rPr>
              <a:t>the value 6.</a:t>
            </a:r>
          </a:p>
        </p:txBody>
      </p:sp>
      <p:grpSp>
        <p:nvGrpSpPr>
          <p:cNvPr id="277" name="Group 64"/>
          <p:cNvGrpSpPr>
            <a:grpSpLocks/>
          </p:cNvGrpSpPr>
          <p:nvPr/>
        </p:nvGrpSpPr>
        <p:grpSpPr bwMode="auto">
          <a:xfrm>
            <a:off x="685800" y="1803400"/>
            <a:ext cx="8077200" cy="2095500"/>
            <a:chOff x="280" y="648"/>
            <a:chExt cx="5088" cy="1320"/>
          </a:xfrm>
        </p:grpSpPr>
        <p:sp>
          <p:nvSpPr>
            <p:cNvPr id="278" name="Rectangle 65"/>
            <p:cNvSpPr>
              <a:spLocks noChangeArrowheads="1"/>
            </p:cNvSpPr>
            <p:nvPr/>
          </p:nvSpPr>
          <p:spPr bwMode="auto">
            <a:xfrm>
              <a:off x="280" y="648"/>
              <a:ext cx="5060" cy="132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79" name="Text Box 66"/>
            <p:cNvSpPr txBox="1">
              <a:spLocks noChangeArrowheads="1"/>
            </p:cNvSpPr>
            <p:nvPr/>
          </p:nvSpPr>
          <p:spPr bwMode="auto">
            <a:xfrm>
              <a:off x="352" y="664"/>
              <a:ext cx="5016" cy="1241"/>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smtClean="0">
                  <a:solidFill>
                    <a:srgbClr val="000000"/>
                  </a:solidFill>
                  <a:latin typeface="Courier New" pitchFamily="1" charset="0"/>
                </a:rPr>
                <a:t>int</a:t>
              </a:r>
              <a:r>
                <a:rPr lang="en-US" sz="1600" dirty="0" smtClean="0">
                  <a:solidFill>
                    <a:srgbClr val="000000"/>
                  </a:solidFill>
                  <a:latin typeface="Courier New" pitchFamily="1" charset="0"/>
                </a:rPr>
                <a:t> </a:t>
              </a:r>
              <a:r>
                <a:rPr lang="en-US" sz="1600" dirty="0" err="1" smtClean="0">
                  <a:solidFill>
                    <a:srgbClr val="000000"/>
                  </a:solidFill>
                  <a:latin typeface="Courier New" pitchFamily="1" charset="0"/>
                </a:rPr>
                <a:t>fact(</a:t>
              </a:r>
              <a:r>
                <a:rPr lang="en-US" sz="1600" dirty="0" err="1">
                  <a:solidFill>
                    <a:srgbClr val="000000"/>
                  </a:solidFill>
                  <a:latin typeface="Courier New" pitchFamily="1" charset="0"/>
                </a:rPr>
                <a:t>int</a:t>
              </a:r>
              <a:r>
                <a:rPr lang="en-US" sz="1600" dirty="0">
                  <a:solidFill>
                    <a:srgbClr val="000000"/>
                  </a:solidFill>
                  <a:latin typeface="Courier New" pitchFamily="1" charset="0"/>
                </a:rPr>
                <a:t> </a:t>
              </a:r>
              <a:r>
                <a:rPr lang="en-US" sz="1600" dirty="0" err="1">
                  <a:solidFill>
                    <a:srgbClr val="000000"/>
                  </a:solidFill>
                  <a:latin typeface="Courier New" pitchFamily="1" charset="0"/>
                </a:rPr>
                <a:t>n</a:t>
              </a:r>
              <a:r>
                <a:rPr lang="en-US" sz="1600" dirty="0">
                  <a:solidFill>
                    <a:srgbClr val="000000"/>
                  </a:solidFill>
                  <a:latin typeface="Courier New" pitchFamily="1" charset="0"/>
                </a:rPr>
                <a:t>)</a:t>
              </a:r>
              <a:r>
                <a:rPr lang="en-US" sz="1000" dirty="0">
                  <a:solidFill>
                    <a:srgbClr val="000000"/>
                  </a:solidFill>
                  <a:latin typeface="Courier New" pitchFamily="1" charset="0"/>
                </a:rPr>
                <a:t> </a:t>
              </a:r>
              <a:r>
                <a:rPr lang="en-US" sz="1600" dirty="0">
                  <a:solidFill>
                    <a:srgbClr val="000000"/>
                  </a:solidFill>
                  <a:latin typeface="Courier New" pitchFamily="1" charset="0"/>
                </a:rPr>
                <a:t>{</a:t>
              </a:r>
            </a:p>
            <a:p>
              <a:pPr>
                <a:lnSpc>
                  <a:spcPct val="110000"/>
                </a:lnSpc>
              </a:pPr>
              <a:r>
                <a:rPr lang="en-US" sz="1600" dirty="0">
                  <a:solidFill>
                    <a:srgbClr val="000000"/>
                  </a:solidFill>
                  <a:latin typeface="Courier New" pitchFamily="1" charset="0"/>
                </a:rPr>
                <a:t>   </a:t>
              </a:r>
              <a:r>
                <a:rPr lang="en-US" sz="1600" dirty="0" err="1">
                  <a:solidFill>
                    <a:srgbClr val="000000"/>
                  </a:solidFill>
                  <a:latin typeface="Courier New" pitchFamily="1" charset="0"/>
                </a:rPr>
                <a:t>int</a:t>
              </a:r>
              <a:r>
                <a:rPr lang="en-US" sz="1600" dirty="0">
                  <a:solidFill>
                    <a:srgbClr val="000000"/>
                  </a:solidFill>
                  <a:latin typeface="Courier New" pitchFamily="1" charset="0"/>
                </a:rPr>
                <a:t> result = 1;</a:t>
              </a:r>
            </a:p>
            <a:p>
              <a:pPr>
                <a:lnSpc>
                  <a:spcPct val="110000"/>
                </a:lnSpc>
              </a:pPr>
              <a:r>
                <a:rPr lang="en-US" sz="1600" dirty="0">
                  <a:solidFill>
                    <a:srgbClr val="000000"/>
                  </a:solidFill>
                  <a:latin typeface="Courier New" pitchFamily="1" charset="0"/>
                </a:rPr>
                <a:t>   for ( </a:t>
              </a:r>
              <a:r>
                <a:rPr lang="en-US" sz="1600" dirty="0" err="1">
                  <a:solidFill>
                    <a:srgbClr val="000000"/>
                  </a:solidFill>
                  <a:latin typeface="Courier New" pitchFamily="1" charset="0"/>
                </a:rPr>
                <a:t>int</a:t>
              </a:r>
              <a:r>
                <a:rPr lang="en-US" sz="1600" dirty="0">
                  <a:solidFill>
                    <a:srgbClr val="000000"/>
                  </a:solidFill>
                  <a:latin typeface="Courier New" pitchFamily="1" charset="0"/>
                </a:rPr>
                <a:t> </a:t>
              </a:r>
              <a:r>
                <a:rPr lang="en-US" sz="1600" dirty="0" err="1">
                  <a:solidFill>
                    <a:srgbClr val="000000"/>
                  </a:solidFill>
                  <a:latin typeface="Courier New" pitchFamily="1" charset="0"/>
                </a:rPr>
                <a:t>i</a:t>
              </a:r>
              <a:r>
                <a:rPr lang="en-US" sz="1600" dirty="0">
                  <a:solidFill>
                    <a:srgbClr val="000000"/>
                  </a:solidFill>
                  <a:latin typeface="Courier New" pitchFamily="1" charset="0"/>
                </a:rPr>
                <a:t> = 1 ; </a:t>
              </a:r>
              <a:r>
                <a:rPr lang="en-US" sz="1600" dirty="0" err="1">
                  <a:solidFill>
                    <a:srgbClr val="000000"/>
                  </a:solidFill>
                  <a:latin typeface="Courier New" pitchFamily="1" charset="0"/>
                </a:rPr>
                <a:t>i</a:t>
              </a:r>
              <a:r>
                <a:rPr lang="en-US" sz="1600" dirty="0">
                  <a:solidFill>
                    <a:srgbClr val="000000"/>
                  </a:solidFill>
                  <a:latin typeface="Courier New" pitchFamily="1" charset="0"/>
                </a:rPr>
                <a:t> &lt;= </a:t>
              </a:r>
              <a:r>
                <a:rPr lang="en-US" sz="1600" dirty="0" err="1">
                  <a:solidFill>
                    <a:srgbClr val="000000"/>
                  </a:solidFill>
                  <a:latin typeface="Courier New" pitchFamily="1" charset="0"/>
                </a:rPr>
                <a:t>n</a:t>
              </a:r>
              <a:r>
                <a:rPr lang="en-US" sz="1600" dirty="0">
                  <a:solidFill>
                    <a:srgbClr val="000000"/>
                  </a:solidFill>
                  <a:latin typeface="Courier New" pitchFamily="1" charset="0"/>
                </a:rPr>
                <a:t> ; </a:t>
              </a:r>
              <a:r>
                <a:rPr lang="en-US" sz="1600" dirty="0" err="1">
                  <a:solidFill>
                    <a:srgbClr val="000000"/>
                  </a:solidFill>
                  <a:latin typeface="Courier New" pitchFamily="1" charset="0"/>
                </a:rPr>
                <a:t>i</a:t>
              </a:r>
              <a:r>
                <a:rPr lang="en-US" sz="1600" dirty="0">
                  <a:solidFill>
                    <a:srgbClr val="000000"/>
                  </a:solidFill>
                  <a:latin typeface="Courier New" pitchFamily="1" charset="0"/>
                </a:rPr>
                <a:t>++ )</a:t>
              </a:r>
              <a:r>
                <a:rPr lang="en-US" sz="1000" dirty="0">
                  <a:solidFill>
                    <a:srgbClr val="000000"/>
                  </a:solidFill>
                  <a:latin typeface="Courier New" pitchFamily="1" charset="0"/>
                </a:rPr>
                <a:t> </a:t>
              </a:r>
              <a:r>
                <a:rPr lang="en-US" sz="1600" dirty="0">
                  <a:solidFill>
                    <a:srgbClr val="000000"/>
                  </a:solidFill>
                  <a:latin typeface="Courier New" pitchFamily="1" charset="0"/>
                </a:rPr>
                <a:t>{</a:t>
              </a:r>
            </a:p>
            <a:p>
              <a:pPr>
                <a:lnSpc>
                  <a:spcPct val="110000"/>
                </a:lnSpc>
              </a:pPr>
              <a:r>
                <a:rPr lang="en-US" sz="1600" dirty="0">
                  <a:solidFill>
                    <a:srgbClr val="000000"/>
                  </a:solidFill>
                  <a:latin typeface="Courier New" pitchFamily="1" charset="0"/>
                </a:rPr>
                <a:t>      result *= </a:t>
              </a:r>
              <a:r>
                <a:rPr lang="en-US" sz="1600" dirty="0" err="1">
                  <a:solidFill>
                    <a:srgbClr val="000000"/>
                  </a:solidFill>
                  <a:latin typeface="Courier New" pitchFamily="1" charset="0"/>
                </a:rPr>
                <a:t>i</a:t>
              </a:r>
              <a:r>
                <a:rPr lang="en-US" sz="1600" dirty="0">
                  <a:solidFill>
                    <a:srgbClr val="000000"/>
                  </a:solidFill>
                  <a:latin typeface="Courier New" pitchFamily="1" charset="0"/>
                </a:rPr>
                <a:t>;</a:t>
              </a:r>
            </a:p>
            <a:p>
              <a:pPr>
                <a:lnSpc>
                  <a:spcPct val="110000"/>
                </a:lnSpc>
              </a:pPr>
              <a:r>
                <a:rPr lang="en-US" sz="1600" dirty="0">
                  <a:solidFill>
                    <a:srgbClr val="000000"/>
                  </a:solidFill>
                  <a:latin typeface="Courier New" pitchFamily="1" charset="0"/>
                </a:rPr>
                <a:t>   }</a:t>
              </a:r>
            </a:p>
            <a:p>
              <a:pPr>
                <a:lnSpc>
                  <a:spcPct val="110000"/>
                </a:lnSpc>
              </a:pPr>
              <a:r>
                <a:rPr lang="en-US" sz="1600" dirty="0">
                  <a:solidFill>
                    <a:srgbClr val="000000"/>
                  </a:solidFill>
                  <a:latin typeface="Courier New" pitchFamily="1" charset="0"/>
                </a:rPr>
                <a:t>   return result;</a:t>
              </a:r>
            </a:p>
            <a:p>
              <a:pPr>
                <a:lnSpc>
                  <a:spcPct val="110000"/>
                </a:lnSpc>
              </a:pPr>
              <a:r>
                <a:rPr lang="en-US" sz="1600" dirty="0">
                  <a:solidFill>
                    <a:srgbClr val="000000"/>
                  </a:solidFill>
                  <a:latin typeface="Courier New" pitchFamily="1" charset="0"/>
                </a:rPr>
                <a:t>}</a:t>
              </a:r>
              <a:endParaRPr sz="1600" noProof="1">
                <a:solidFill>
                  <a:srgbClr val="000000"/>
                </a:solidFill>
                <a:latin typeface="Courier New" pitchFamily="1" charset="0"/>
              </a:endParaRPr>
            </a:p>
          </p:txBody>
        </p:sp>
        <p:sp>
          <p:nvSpPr>
            <p:cNvPr id="280" name="Rectangle 67"/>
            <p:cNvSpPr>
              <a:spLocks noChangeArrowheads="1"/>
            </p:cNvSpPr>
            <p:nvPr/>
          </p:nvSpPr>
          <p:spPr bwMode="auto">
            <a:xfrm>
              <a:off x="3048" y="16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81" name="Text Box 68"/>
            <p:cNvSpPr txBox="1">
              <a:spLocks noChangeArrowheads="1"/>
            </p:cNvSpPr>
            <p:nvPr/>
          </p:nvSpPr>
          <p:spPr bwMode="auto">
            <a:xfrm>
              <a:off x="3024" y="1448"/>
              <a:ext cx="67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n</a:t>
              </a:r>
            </a:p>
          </p:txBody>
        </p:sp>
        <p:sp>
          <p:nvSpPr>
            <p:cNvPr id="282" name="Rectangle 69"/>
            <p:cNvSpPr>
              <a:spLocks noChangeArrowheads="1"/>
            </p:cNvSpPr>
            <p:nvPr/>
          </p:nvSpPr>
          <p:spPr bwMode="auto">
            <a:xfrm>
              <a:off x="3792" y="16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83" name="Text Box 70"/>
            <p:cNvSpPr txBox="1">
              <a:spLocks noChangeArrowheads="1"/>
            </p:cNvSpPr>
            <p:nvPr/>
          </p:nvSpPr>
          <p:spPr bwMode="auto">
            <a:xfrm>
              <a:off x="3768" y="1448"/>
              <a:ext cx="648"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result</a:t>
              </a:r>
            </a:p>
          </p:txBody>
        </p:sp>
        <p:grpSp>
          <p:nvGrpSpPr>
            <p:cNvPr id="284" name="Group 71"/>
            <p:cNvGrpSpPr>
              <a:grpSpLocks/>
            </p:cNvGrpSpPr>
            <p:nvPr/>
          </p:nvGrpSpPr>
          <p:grpSpPr bwMode="auto">
            <a:xfrm>
              <a:off x="3048" y="1648"/>
              <a:ext cx="617" cy="212"/>
              <a:chOff x="4655" y="3024"/>
              <a:chExt cx="617" cy="212"/>
            </a:xfrm>
          </p:grpSpPr>
          <p:sp>
            <p:nvSpPr>
              <p:cNvPr id="287" name="Rectangle 72"/>
              <p:cNvSpPr>
                <a:spLocks noChangeArrowheads="1"/>
              </p:cNvSpPr>
              <p:nvPr/>
            </p:nvSpPr>
            <p:spPr bwMode="auto">
              <a:xfrm>
                <a:off x="4689" y="3041"/>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88" name="Text Box 73"/>
              <p:cNvSpPr txBox="1">
                <a:spLocks noChangeArrowheads="1"/>
              </p:cNvSpPr>
              <p:nvPr/>
            </p:nvSpPr>
            <p:spPr bwMode="auto">
              <a:xfrm>
                <a:off x="4655" y="3024"/>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5</a:t>
                </a:r>
              </a:p>
            </p:txBody>
          </p:sp>
        </p:grpSp>
        <p:sp>
          <p:nvSpPr>
            <p:cNvPr id="285" name="Rectangle 74"/>
            <p:cNvSpPr>
              <a:spLocks noChangeArrowheads="1"/>
            </p:cNvSpPr>
            <p:nvPr/>
          </p:nvSpPr>
          <p:spPr bwMode="auto">
            <a:xfrm>
              <a:off x="4536" y="16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86" name="Text Box 75"/>
            <p:cNvSpPr txBox="1">
              <a:spLocks noChangeArrowheads="1"/>
            </p:cNvSpPr>
            <p:nvPr/>
          </p:nvSpPr>
          <p:spPr bwMode="auto">
            <a:xfrm>
              <a:off x="4512" y="1448"/>
              <a:ext cx="648"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i</a:t>
              </a:r>
            </a:p>
          </p:txBody>
        </p:sp>
      </p:grpSp>
      <p:grpSp>
        <p:nvGrpSpPr>
          <p:cNvPr id="289" name="Group 76"/>
          <p:cNvGrpSpPr>
            <a:grpSpLocks/>
          </p:cNvGrpSpPr>
          <p:nvPr/>
        </p:nvGrpSpPr>
        <p:grpSpPr bwMode="auto">
          <a:xfrm>
            <a:off x="6259513" y="3390900"/>
            <a:ext cx="979487" cy="336550"/>
            <a:chOff x="3792" y="1648"/>
            <a:chExt cx="617" cy="212"/>
          </a:xfrm>
        </p:grpSpPr>
        <p:sp>
          <p:nvSpPr>
            <p:cNvPr id="290" name="Rectangle 77"/>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91" name="Text Box 78"/>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1</a:t>
              </a:r>
            </a:p>
          </p:txBody>
        </p:sp>
      </p:grpSp>
      <p:grpSp>
        <p:nvGrpSpPr>
          <p:cNvPr id="292" name="Group 79"/>
          <p:cNvGrpSpPr>
            <a:grpSpLocks/>
          </p:cNvGrpSpPr>
          <p:nvPr/>
        </p:nvGrpSpPr>
        <p:grpSpPr bwMode="auto">
          <a:xfrm>
            <a:off x="7440613" y="3390900"/>
            <a:ext cx="979487" cy="336550"/>
            <a:chOff x="4536" y="1648"/>
            <a:chExt cx="617" cy="212"/>
          </a:xfrm>
        </p:grpSpPr>
        <p:sp>
          <p:nvSpPr>
            <p:cNvPr id="293" name="Rectangle 80"/>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94" name="Text Box 81"/>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1</a:t>
              </a:r>
            </a:p>
          </p:txBody>
        </p:sp>
      </p:grpSp>
      <p:grpSp>
        <p:nvGrpSpPr>
          <p:cNvPr id="295" name="Group 82"/>
          <p:cNvGrpSpPr>
            <a:grpSpLocks/>
          </p:cNvGrpSpPr>
          <p:nvPr/>
        </p:nvGrpSpPr>
        <p:grpSpPr bwMode="auto">
          <a:xfrm>
            <a:off x="6257925" y="3390900"/>
            <a:ext cx="979488" cy="336550"/>
            <a:chOff x="3792" y="1648"/>
            <a:chExt cx="617" cy="212"/>
          </a:xfrm>
        </p:grpSpPr>
        <p:sp>
          <p:nvSpPr>
            <p:cNvPr id="296" name="Rectangle 83"/>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297" name="Text Box 84"/>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dirty="0">
                  <a:solidFill>
                    <a:srgbClr val="000000"/>
                  </a:solidFill>
                  <a:latin typeface="Times New Roman" pitchFamily="1" charset="0"/>
                </a:rPr>
                <a:t>2</a:t>
              </a:r>
            </a:p>
          </p:txBody>
        </p:sp>
      </p:grpSp>
      <p:grpSp>
        <p:nvGrpSpPr>
          <p:cNvPr id="298" name="Group 85"/>
          <p:cNvGrpSpPr>
            <a:grpSpLocks/>
          </p:cNvGrpSpPr>
          <p:nvPr/>
        </p:nvGrpSpPr>
        <p:grpSpPr bwMode="auto">
          <a:xfrm>
            <a:off x="7439025" y="3390900"/>
            <a:ext cx="979488" cy="336550"/>
            <a:chOff x="4536" y="1648"/>
            <a:chExt cx="617" cy="212"/>
          </a:xfrm>
        </p:grpSpPr>
        <p:sp>
          <p:nvSpPr>
            <p:cNvPr id="299" name="Rectangle 86"/>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00" name="Text Box 87"/>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dirty="0">
                  <a:solidFill>
                    <a:srgbClr val="000000"/>
                  </a:solidFill>
                  <a:latin typeface="Times New Roman" pitchFamily="1" charset="0"/>
                </a:rPr>
                <a:t>2</a:t>
              </a:r>
            </a:p>
          </p:txBody>
        </p:sp>
      </p:grpSp>
      <p:grpSp>
        <p:nvGrpSpPr>
          <p:cNvPr id="301" name="Group 88"/>
          <p:cNvGrpSpPr>
            <a:grpSpLocks/>
          </p:cNvGrpSpPr>
          <p:nvPr/>
        </p:nvGrpSpPr>
        <p:grpSpPr bwMode="auto">
          <a:xfrm>
            <a:off x="6256338" y="3390900"/>
            <a:ext cx="979487" cy="336550"/>
            <a:chOff x="3792" y="1648"/>
            <a:chExt cx="617" cy="212"/>
          </a:xfrm>
        </p:grpSpPr>
        <p:sp>
          <p:nvSpPr>
            <p:cNvPr id="302" name="Rectangle 89"/>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03" name="Text Box 90"/>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6</a:t>
              </a:r>
            </a:p>
          </p:txBody>
        </p:sp>
      </p:grpSp>
      <p:grpSp>
        <p:nvGrpSpPr>
          <p:cNvPr id="304" name="Group 91"/>
          <p:cNvGrpSpPr>
            <a:grpSpLocks/>
          </p:cNvGrpSpPr>
          <p:nvPr/>
        </p:nvGrpSpPr>
        <p:grpSpPr bwMode="auto">
          <a:xfrm>
            <a:off x="7437438" y="3390900"/>
            <a:ext cx="979487" cy="336550"/>
            <a:chOff x="4536" y="1648"/>
            <a:chExt cx="617" cy="212"/>
          </a:xfrm>
        </p:grpSpPr>
        <p:sp>
          <p:nvSpPr>
            <p:cNvPr id="305" name="Rectangle 92"/>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06" name="Text Box 93"/>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3</a:t>
              </a:r>
            </a:p>
          </p:txBody>
        </p:sp>
      </p:grpSp>
      <p:grpSp>
        <p:nvGrpSpPr>
          <p:cNvPr id="307" name="Group 94"/>
          <p:cNvGrpSpPr>
            <a:grpSpLocks/>
          </p:cNvGrpSpPr>
          <p:nvPr/>
        </p:nvGrpSpPr>
        <p:grpSpPr bwMode="auto">
          <a:xfrm>
            <a:off x="6254750" y="3390900"/>
            <a:ext cx="979488" cy="336550"/>
            <a:chOff x="3792" y="1648"/>
            <a:chExt cx="617" cy="212"/>
          </a:xfrm>
        </p:grpSpPr>
        <p:sp>
          <p:nvSpPr>
            <p:cNvPr id="308" name="Rectangle 95"/>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09" name="Text Box 96"/>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dirty="0">
                  <a:solidFill>
                    <a:srgbClr val="000000"/>
                  </a:solidFill>
                  <a:latin typeface="Times New Roman" pitchFamily="1" charset="0"/>
                </a:rPr>
                <a:t>24</a:t>
              </a:r>
            </a:p>
          </p:txBody>
        </p:sp>
      </p:grpSp>
      <p:grpSp>
        <p:nvGrpSpPr>
          <p:cNvPr id="310" name="Group 97"/>
          <p:cNvGrpSpPr>
            <a:grpSpLocks/>
          </p:cNvGrpSpPr>
          <p:nvPr/>
        </p:nvGrpSpPr>
        <p:grpSpPr bwMode="auto">
          <a:xfrm>
            <a:off x="7435850" y="3390900"/>
            <a:ext cx="979488" cy="336550"/>
            <a:chOff x="4536" y="1648"/>
            <a:chExt cx="617" cy="212"/>
          </a:xfrm>
        </p:grpSpPr>
        <p:sp>
          <p:nvSpPr>
            <p:cNvPr id="311" name="Rectangle 98"/>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12" name="Text Box 99"/>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4</a:t>
              </a:r>
            </a:p>
          </p:txBody>
        </p:sp>
      </p:grpSp>
      <p:grpSp>
        <p:nvGrpSpPr>
          <p:cNvPr id="313" name="Group 100"/>
          <p:cNvGrpSpPr>
            <a:grpSpLocks/>
          </p:cNvGrpSpPr>
          <p:nvPr/>
        </p:nvGrpSpPr>
        <p:grpSpPr bwMode="auto">
          <a:xfrm>
            <a:off x="6253163" y="3390900"/>
            <a:ext cx="979487" cy="336550"/>
            <a:chOff x="3792" y="1648"/>
            <a:chExt cx="617" cy="212"/>
          </a:xfrm>
        </p:grpSpPr>
        <p:sp>
          <p:nvSpPr>
            <p:cNvPr id="314" name="Rectangle 101"/>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15" name="Text Box 102"/>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dirty="0">
                  <a:solidFill>
                    <a:srgbClr val="000000"/>
                  </a:solidFill>
                  <a:latin typeface="Times New Roman" pitchFamily="1" charset="0"/>
                </a:rPr>
                <a:t>120</a:t>
              </a:r>
            </a:p>
          </p:txBody>
        </p:sp>
      </p:grpSp>
      <p:grpSp>
        <p:nvGrpSpPr>
          <p:cNvPr id="316" name="Group 103"/>
          <p:cNvGrpSpPr>
            <a:grpSpLocks/>
          </p:cNvGrpSpPr>
          <p:nvPr/>
        </p:nvGrpSpPr>
        <p:grpSpPr bwMode="auto">
          <a:xfrm>
            <a:off x="7434263" y="3390900"/>
            <a:ext cx="979487" cy="336550"/>
            <a:chOff x="4536" y="1648"/>
            <a:chExt cx="617" cy="212"/>
          </a:xfrm>
        </p:grpSpPr>
        <p:sp>
          <p:nvSpPr>
            <p:cNvPr id="317" name="Rectangle 104"/>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18" name="Text Box 105"/>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dirty="0">
                  <a:solidFill>
                    <a:srgbClr val="000000"/>
                  </a:solidFill>
                  <a:latin typeface="Times New Roman" pitchFamily="1" charset="0"/>
                </a:rPr>
                <a:t>5</a:t>
              </a:r>
            </a:p>
          </p:txBody>
        </p:sp>
      </p:grpSp>
      <p:grpSp>
        <p:nvGrpSpPr>
          <p:cNvPr id="319" name="Group 106"/>
          <p:cNvGrpSpPr>
            <a:grpSpLocks/>
          </p:cNvGrpSpPr>
          <p:nvPr/>
        </p:nvGrpSpPr>
        <p:grpSpPr bwMode="auto">
          <a:xfrm>
            <a:off x="7446963" y="3390900"/>
            <a:ext cx="979487" cy="336550"/>
            <a:chOff x="4536" y="1648"/>
            <a:chExt cx="617" cy="212"/>
          </a:xfrm>
        </p:grpSpPr>
        <p:sp>
          <p:nvSpPr>
            <p:cNvPr id="320" name="Rectangle 107"/>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21" name="Text Box 108"/>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6</a:t>
              </a:r>
            </a:p>
          </p:txBody>
        </p:sp>
      </p:grpSp>
      <p:sp>
        <p:nvSpPr>
          <p:cNvPr id="322" name="Rectangle 109"/>
          <p:cNvSpPr>
            <a:spLocks noChangeArrowheads="1"/>
          </p:cNvSpPr>
          <p:nvPr/>
        </p:nvSpPr>
        <p:spPr bwMode="auto">
          <a:xfrm>
            <a:off x="1155700" y="2183190"/>
            <a:ext cx="2017713" cy="2555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23" name="Rectangle 110"/>
          <p:cNvSpPr>
            <a:spLocks noChangeArrowheads="1"/>
          </p:cNvSpPr>
          <p:nvPr/>
        </p:nvSpPr>
        <p:spPr bwMode="auto">
          <a:xfrm>
            <a:off x="1155700" y="2448303"/>
            <a:ext cx="4322763"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24" name="Rectangle 111"/>
          <p:cNvSpPr>
            <a:spLocks noChangeArrowheads="1"/>
          </p:cNvSpPr>
          <p:nvPr/>
        </p:nvSpPr>
        <p:spPr bwMode="auto">
          <a:xfrm>
            <a:off x="1935163" y="2448303"/>
            <a:ext cx="1216025"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25" name="Rectangle 112"/>
          <p:cNvSpPr>
            <a:spLocks noChangeArrowheads="1"/>
          </p:cNvSpPr>
          <p:nvPr/>
        </p:nvSpPr>
        <p:spPr bwMode="auto">
          <a:xfrm>
            <a:off x="3406775" y="2448303"/>
            <a:ext cx="873125"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26" name="Rectangle 113"/>
          <p:cNvSpPr>
            <a:spLocks noChangeArrowheads="1"/>
          </p:cNvSpPr>
          <p:nvPr/>
        </p:nvSpPr>
        <p:spPr bwMode="auto">
          <a:xfrm>
            <a:off x="4498975" y="2448303"/>
            <a:ext cx="503238"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27" name="Rectangle 114"/>
          <p:cNvSpPr>
            <a:spLocks noChangeArrowheads="1"/>
          </p:cNvSpPr>
          <p:nvPr/>
        </p:nvSpPr>
        <p:spPr bwMode="auto">
          <a:xfrm>
            <a:off x="1536700" y="2703890"/>
            <a:ext cx="1606550" cy="2667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28" name="Rectangle 115"/>
          <p:cNvSpPr>
            <a:spLocks noChangeArrowheads="1"/>
          </p:cNvSpPr>
          <p:nvPr/>
        </p:nvSpPr>
        <p:spPr bwMode="auto">
          <a:xfrm>
            <a:off x="1155700" y="3249990"/>
            <a:ext cx="1908175" cy="2667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grpSp>
        <p:nvGrpSpPr>
          <p:cNvPr id="329" name="Group 116"/>
          <p:cNvGrpSpPr>
            <a:grpSpLocks/>
          </p:cNvGrpSpPr>
          <p:nvPr/>
        </p:nvGrpSpPr>
        <p:grpSpPr bwMode="auto">
          <a:xfrm>
            <a:off x="685800" y="1803400"/>
            <a:ext cx="8077200" cy="2095500"/>
            <a:chOff x="280" y="648"/>
            <a:chExt cx="5088" cy="1320"/>
          </a:xfrm>
        </p:grpSpPr>
        <p:sp>
          <p:nvSpPr>
            <p:cNvPr id="330" name="Rectangle 117"/>
            <p:cNvSpPr>
              <a:spLocks noChangeArrowheads="1"/>
            </p:cNvSpPr>
            <p:nvPr/>
          </p:nvSpPr>
          <p:spPr bwMode="auto">
            <a:xfrm>
              <a:off x="280" y="648"/>
              <a:ext cx="5060" cy="132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31" name="Text Box 118"/>
            <p:cNvSpPr txBox="1">
              <a:spLocks noChangeArrowheads="1"/>
            </p:cNvSpPr>
            <p:nvPr/>
          </p:nvSpPr>
          <p:spPr bwMode="auto">
            <a:xfrm>
              <a:off x="352" y="664"/>
              <a:ext cx="5016" cy="1241"/>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smtClean="0">
                  <a:solidFill>
                    <a:srgbClr val="000000"/>
                  </a:solidFill>
                  <a:latin typeface="Courier New" pitchFamily="1" charset="0"/>
                </a:rPr>
                <a:t>int</a:t>
              </a:r>
              <a:r>
                <a:rPr lang="en-US" sz="1600" dirty="0" smtClean="0">
                  <a:solidFill>
                    <a:srgbClr val="000000"/>
                  </a:solidFill>
                  <a:latin typeface="Courier New" pitchFamily="1" charset="0"/>
                </a:rPr>
                <a:t> </a:t>
              </a:r>
              <a:r>
                <a:rPr lang="en-US" sz="1600" dirty="0" err="1" smtClean="0">
                  <a:solidFill>
                    <a:srgbClr val="000000"/>
                  </a:solidFill>
                  <a:latin typeface="Courier New" pitchFamily="1" charset="0"/>
                </a:rPr>
                <a:t>fact(</a:t>
              </a:r>
              <a:r>
                <a:rPr lang="en-US" sz="1600" dirty="0" err="1">
                  <a:solidFill>
                    <a:srgbClr val="000000"/>
                  </a:solidFill>
                  <a:latin typeface="Courier New" pitchFamily="1" charset="0"/>
                </a:rPr>
                <a:t>int</a:t>
              </a:r>
              <a:r>
                <a:rPr lang="en-US" sz="1600" dirty="0">
                  <a:solidFill>
                    <a:srgbClr val="000000"/>
                  </a:solidFill>
                  <a:latin typeface="Courier New" pitchFamily="1" charset="0"/>
                </a:rPr>
                <a:t> </a:t>
              </a:r>
              <a:r>
                <a:rPr lang="en-US" sz="1600" dirty="0" err="1">
                  <a:solidFill>
                    <a:srgbClr val="000000"/>
                  </a:solidFill>
                  <a:latin typeface="Courier New" pitchFamily="1" charset="0"/>
                </a:rPr>
                <a:t>n</a:t>
              </a:r>
              <a:r>
                <a:rPr lang="en-US" sz="1600" dirty="0">
                  <a:solidFill>
                    <a:srgbClr val="000000"/>
                  </a:solidFill>
                  <a:latin typeface="Courier New" pitchFamily="1" charset="0"/>
                </a:rPr>
                <a:t>)</a:t>
              </a:r>
              <a:r>
                <a:rPr lang="en-US" sz="1000" dirty="0">
                  <a:solidFill>
                    <a:srgbClr val="000000"/>
                  </a:solidFill>
                  <a:latin typeface="Courier New" pitchFamily="1" charset="0"/>
                </a:rPr>
                <a:t> </a:t>
              </a:r>
              <a:r>
                <a:rPr lang="en-US" sz="1600" dirty="0">
                  <a:solidFill>
                    <a:srgbClr val="000000"/>
                  </a:solidFill>
                  <a:latin typeface="Courier New" pitchFamily="1" charset="0"/>
                </a:rPr>
                <a:t>{</a:t>
              </a:r>
            </a:p>
            <a:p>
              <a:pPr>
                <a:lnSpc>
                  <a:spcPct val="110000"/>
                </a:lnSpc>
              </a:pPr>
              <a:r>
                <a:rPr lang="en-US" sz="1600" dirty="0">
                  <a:solidFill>
                    <a:srgbClr val="000000"/>
                  </a:solidFill>
                  <a:latin typeface="Courier New" pitchFamily="1" charset="0"/>
                </a:rPr>
                <a:t>   </a:t>
              </a:r>
              <a:r>
                <a:rPr lang="en-US" sz="1600" dirty="0" err="1">
                  <a:solidFill>
                    <a:srgbClr val="000000"/>
                  </a:solidFill>
                  <a:latin typeface="Courier New" pitchFamily="1" charset="0"/>
                </a:rPr>
                <a:t>int</a:t>
              </a:r>
              <a:r>
                <a:rPr lang="en-US" sz="1600" dirty="0">
                  <a:solidFill>
                    <a:srgbClr val="000000"/>
                  </a:solidFill>
                  <a:latin typeface="Courier New" pitchFamily="1" charset="0"/>
                </a:rPr>
                <a:t> result = 1;</a:t>
              </a:r>
            </a:p>
            <a:p>
              <a:pPr>
                <a:lnSpc>
                  <a:spcPct val="110000"/>
                </a:lnSpc>
              </a:pPr>
              <a:r>
                <a:rPr lang="en-US" sz="1600" dirty="0">
                  <a:solidFill>
                    <a:srgbClr val="000000"/>
                  </a:solidFill>
                  <a:latin typeface="Courier New" pitchFamily="1" charset="0"/>
                </a:rPr>
                <a:t>   for ( </a:t>
              </a:r>
              <a:r>
                <a:rPr lang="en-US" sz="1600" dirty="0" err="1">
                  <a:solidFill>
                    <a:srgbClr val="000000"/>
                  </a:solidFill>
                  <a:latin typeface="Courier New" pitchFamily="1" charset="0"/>
                </a:rPr>
                <a:t>int</a:t>
              </a:r>
              <a:r>
                <a:rPr lang="en-US" sz="1600" dirty="0">
                  <a:solidFill>
                    <a:srgbClr val="000000"/>
                  </a:solidFill>
                  <a:latin typeface="Courier New" pitchFamily="1" charset="0"/>
                </a:rPr>
                <a:t> </a:t>
              </a:r>
              <a:r>
                <a:rPr lang="en-US" sz="1600" dirty="0" err="1">
                  <a:solidFill>
                    <a:srgbClr val="000000"/>
                  </a:solidFill>
                  <a:latin typeface="Courier New" pitchFamily="1" charset="0"/>
                </a:rPr>
                <a:t>i</a:t>
              </a:r>
              <a:r>
                <a:rPr lang="en-US" sz="1600" dirty="0">
                  <a:solidFill>
                    <a:srgbClr val="000000"/>
                  </a:solidFill>
                  <a:latin typeface="Courier New" pitchFamily="1" charset="0"/>
                </a:rPr>
                <a:t> = 1 ; </a:t>
              </a:r>
              <a:r>
                <a:rPr lang="en-US" sz="1600" dirty="0" err="1">
                  <a:solidFill>
                    <a:srgbClr val="000000"/>
                  </a:solidFill>
                  <a:latin typeface="Courier New" pitchFamily="1" charset="0"/>
                </a:rPr>
                <a:t>i</a:t>
              </a:r>
              <a:r>
                <a:rPr lang="en-US" sz="1600" dirty="0">
                  <a:solidFill>
                    <a:srgbClr val="000000"/>
                  </a:solidFill>
                  <a:latin typeface="Courier New" pitchFamily="1" charset="0"/>
                </a:rPr>
                <a:t> &lt;= </a:t>
              </a:r>
              <a:r>
                <a:rPr lang="en-US" sz="1600" dirty="0" err="1">
                  <a:solidFill>
                    <a:srgbClr val="000000"/>
                  </a:solidFill>
                  <a:latin typeface="Courier New" pitchFamily="1" charset="0"/>
                </a:rPr>
                <a:t>n</a:t>
              </a:r>
              <a:r>
                <a:rPr lang="en-US" sz="1600" dirty="0">
                  <a:solidFill>
                    <a:srgbClr val="000000"/>
                  </a:solidFill>
                  <a:latin typeface="Courier New" pitchFamily="1" charset="0"/>
                </a:rPr>
                <a:t> ; </a:t>
              </a:r>
              <a:r>
                <a:rPr lang="en-US" sz="1600" dirty="0" err="1">
                  <a:solidFill>
                    <a:srgbClr val="000000"/>
                  </a:solidFill>
                  <a:latin typeface="Courier New" pitchFamily="1" charset="0"/>
                </a:rPr>
                <a:t>i</a:t>
              </a:r>
              <a:r>
                <a:rPr lang="en-US" sz="1600" dirty="0">
                  <a:solidFill>
                    <a:srgbClr val="000000"/>
                  </a:solidFill>
                  <a:latin typeface="Courier New" pitchFamily="1" charset="0"/>
                </a:rPr>
                <a:t>++ )</a:t>
              </a:r>
              <a:r>
                <a:rPr lang="en-US" sz="1000" dirty="0">
                  <a:solidFill>
                    <a:srgbClr val="000000"/>
                  </a:solidFill>
                  <a:latin typeface="Courier New" pitchFamily="1" charset="0"/>
                </a:rPr>
                <a:t> </a:t>
              </a:r>
              <a:r>
                <a:rPr lang="en-US" sz="1600" dirty="0">
                  <a:solidFill>
                    <a:srgbClr val="000000"/>
                  </a:solidFill>
                  <a:latin typeface="Courier New" pitchFamily="1" charset="0"/>
                </a:rPr>
                <a:t>{</a:t>
              </a:r>
            </a:p>
            <a:p>
              <a:pPr>
                <a:lnSpc>
                  <a:spcPct val="110000"/>
                </a:lnSpc>
              </a:pPr>
              <a:r>
                <a:rPr lang="en-US" sz="1600" dirty="0">
                  <a:solidFill>
                    <a:srgbClr val="000000"/>
                  </a:solidFill>
                  <a:latin typeface="Courier New" pitchFamily="1" charset="0"/>
                </a:rPr>
                <a:t>      result *= </a:t>
              </a:r>
              <a:r>
                <a:rPr lang="en-US" sz="1600" dirty="0" err="1">
                  <a:solidFill>
                    <a:srgbClr val="000000"/>
                  </a:solidFill>
                  <a:latin typeface="Courier New" pitchFamily="1" charset="0"/>
                </a:rPr>
                <a:t>i</a:t>
              </a:r>
              <a:r>
                <a:rPr lang="en-US" sz="1600" dirty="0">
                  <a:solidFill>
                    <a:srgbClr val="000000"/>
                  </a:solidFill>
                  <a:latin typeface="Courier New" pitchFamily="1" charset="0"/>
                </a:rPr>
                <a:t>;</a:t>
              </a:r>
            </a:p>
            <a:p>
              <a:pPr>
                <a:lnSpc>
                  <a:spcPct val="110000"/>
                </a:lnSpc>
              </a:pPr>
              <a:r>
                <a:rPr lang="en-US" sz="1600" dirty="0">
                  <a:solidFill>
                    <a:srgbClr val="000000"/>
                  </a:solidFill>
                  <a:latin typeface="Courier New" pitchFamily="1" charset="0"/>
                </a:rPr>
                <a:t>   }</a:t>
              </a:r>
            </a:p>
            <a:p>
              <a:pPr>
                <a:lnSpc>
                  <a:spcPct val="110000"/>
                </a:lnSpc>
              </a:pPr>
              <a:r>
                <a:rPr lang="en-US" sz="1600" dirty="0">
                  <a:solidFill>
                    <a:srgbClr val="000000"/>
                  </a:solidFill>
                  <a:latin typeface="Courier New" pitchFamily="1" charset="0"/>
                </a:rPr>
                <a:t>   return result;</a:t>
              </a:r>
            </a:p>
            <a:p>
              <a:pPr>
                <a:lnSpc>
                  <a:spcPct val="110000"/>
                </a:lnSpc>
              </a:pPr>
              <a:r>
                <a:rPr lang="en-US" sz="1600" dirty="0">
                  <a:solidFill>
                    <a:srgbClr val="000000"/>
                  </a:solidFill>
                  <a:latin typeface="Courier New" pitchFamily="1" charset="0"/>
                </a:rPr>
                <a:t>}</a:t>
              </a:r>
              <a:endParaRPr sz="1600" noProof="1">
                <a:solidFill>
                  <a:srgbClr val="000000"/>
                </a:solidFill>
                <a:latin typeface="Courier New" pitchFamily="1" charset="0"/>
              </a:endParaRPr>
            </a:p>
          </p:txBody>
        </p:sp>
        <p:sp>
          <p:nvSpPr>
            <p:cNvPr id="332" name="Rectangle 119"/>
            <p:cNvSpPr>
              <a:spLocks noChangeArrowheads="1"/>
            </p:cNvSpPr>
            <p:nvPr/>
          </p:nvSpPr>
          <p:spPr bwMode="auto">
            <a:xfrm>
              <a:off x="3048" y="16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33" name="Text Box 120"/>
            <p:cNvSpPr txBox="1">
              <a:spLocks noChangeArrowheads="1"/>
            </p:cNvSpPr>
            <p:nvPr/>
          </p:nvSpPr>
          <p:spPr bwMode="auto">
            <a:xfrm>
              <a:off x="3024" y="1448"/>
              <a:ext cx="67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n</a:t>
              </a:r>
            </a:p>
          </p:txBody>
        </p:sp>
        <p:sp>
          <p:nvSpPr>
            <p:cNvPr id="334" name="Rectangle 121"/>
            <p:cNvSpPr>
              <a:spLocks noChangeArrowheads="1"/>
            </p:cNvSpPr>
            <p:nvPr/>
          </p:nvSpPr>
          <p:spPr bwMode="auto">
            <a:xfrm>
              <a:off x="3792" y="16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35" name="Text Box 122"/>
            <p:cNvSpPr txBox="1">
              <a:spLocks noChangeArrowheads="1"/>
            </p:cNvSpPr>
            <p:nvPr/>
          </p:nvSpPr>
          <p:spPr bwMode="auto">
            <a:xfrm>
              <a:off x="3768" y="1448"/>
              <a:ext cx="648"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result</a:t>
              </a:r>
            </a:p>
          </p:txBody>
        </p:sp>
        <p:grpSp>
          <p:nvGrpSpPr>
            <p:cNvPr id="336" name="Group 123"/>
            <p:cNvGrpSpPr>
              <a:grpSpLocks/>
            </p:cNvGrpSpPr>
            <p:nvPr/>
          </p:nvGrpSpPr>
          <p:grpSpPr bwMode="auto">
            <a:xfrm>
              <a:off x="3048" y="1648"/>
              <a:ext cx="617" cy="212"/>
              <a:chOff x="4655" y="3024"/>
              <a:chExt cx="617" cy="212"/>
            </a:xfrm>
          </p:grpSpPr>
          <p:sp>
            <p:nvSpPr>
              <p:cNvPr id="339" name="Rectangle 124"/>
              <p:cNvSpPr>
                <a:spLocks noChangeArrowheads="1"/>
              </p:cNvSpPr>
              <p:nvPr/>
            </p:nvSpPr>
            <p:spPr bwMode="auto">
              <a:xfrm>
                <a:off x="4689" y="3041"/>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40" name="Text Box 125"/>
              <p:cNvSpPr txBox="1">
                <a:spLocks noChangeArrowheads="1"/>
              </p:cNvSpPr>
              <p:nvPr/>
            </p:nvSpPr>
            <p:spPr bwMode="auto">
              <a:xfrm>
                <a:off x="4655" y="3024"/>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2</a:t>
                </a:r>
              </a:p>
            </p:txBody>
          </p:sp>
        </p:grpSp>
        <p:sp>
          <p:nvSpPr>
            <p:cNvPr id="337" name="Rectangle 126"/>
            <p:cNvSpPr>
              <a:spLocks noChangeArrowheads="1"/>
            </p:cNvSpPr>
            <p:nvPr/>
          </p:nvSpPr>
          <p:spPr bwMode="auto">
            <a:xfrm>
              <a:off x="4536" y="16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38" name="Text Box 127"/>
            <p:cNvSpPr txBox="1">
              <a:spLocks noChangeArrowheads="1"/>
            </p:cNvSpPr>
            <p:nvPr/>
          </p:nvSpPr>
          <p:spPr bwMode="auto">
            <a:xfrm>
              <a:off x="4512" y="1448"/>
              <a:ext cx="648"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i</a:t>
              </a:r>
            </a:p>
          </p:txBody>
        </p:sp>
      </p:grpSp>
      <p:grpSp>
        <p:nvGrpSpPr>
          <p:cNvPr id="341" name="Group 128"/>
          <p:cNvGrpSpPr>
            <a:grpSpLocks/>
          </p:cNvGrpSpPr>
          <p:nvPr/>
        </p:nvGrpSpPr>
        <p:grpSpPr bwMode="auto">
          <a:xfrm>
            <a:off x="6259513" y="3390900"/>
            <a:ext cx="979487" cy="336550"/>
            <a:chOff x="3792" y="1648"/>
            <a:chExt cx="617" cy="212"/>
          </a:xfrm>
        </p:grpSpPr>
        <p:sp>
          <p:nvSpPr>
            <p:cNvPr id="342" name="Rectangle 129"/>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43" name="Text Box 130"/>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1</a:t>
              </a:r>
            </a:p>
          </p:txBody>
        </p:sp>
      </p:grpSp>
      <p:grpSp>
        <p:nvGrpSpPr>
          <p:cNvPr id="344" name="Group 131"/>
          <p:cNvGrpSpPr>
            <a:grpSpLocks/>
          </p:cNvGrpSpPr>
          <p:nvPr/>
        </p:nvGrpSpPr>
        <p:grpSpPr bwMode="auto">
          <a:xfrm>
            <a:off x="7440613" y="3390900"/>
            <a:ext cx="979487" cy="336550"/>
            <a:chOff x="4536" y="1648"/>
            <a:chExt cx="617" cy="212"/>
          </a:xfrm>
        </p:grpSpPr>
        <p:sp>
          <p:nvSpPr>
            <p:cNvPr id="345" name="Rectangle 132"/>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46" name="Text Box 133"/>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1</a:t>
              </a:r>
            </a:p>
          </p:txBody>
        </p:sp>
      </p:grpSp>
      <p:grpSp>
        <p:nvGrpSpPr>
          <p:cNvPr id="347" name="Group 134"/>
          <p:cNvGrpSpPr>
            <a:grpSpLocks/>
          </p:cNvGrpSpPr>
          <p:nvPr/>
        </p:nvGrpSpPr>
        <p:grpSpPr bwMode="auto">
          <a:xfrm>
            <a:off x="6257925" y="3390900"/>
            <a:ext cx="979488" cy="336550"/>
            <a:chOff x="3792" y="1648"/>
            <a:chExt cx="617" cy="212"/>
          </a:xfrm>
        </p:grpSpPr>
        <p:sp>
          <p:nvSpPr>
            <p:cNvPr id="348" name="Rectangle 135"/>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49" name="Text Box 136"/>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2</a:t>
              </a:r>
            </a:p>
          </p:txBody>
        </p:sp>
      </p:grpSp>
      <p:grpSp>
        <p:nvGrpSpPr>
          <p:cNvPr id="350" name="Group 137"/>
          <p:cNvGrpSpPr>
            <a:grpSpLocks/>
          </p:cNvGrpSpPr>
          <p:nvPr/>
        </p:nvGrpSpPr>
        <p:grpSpPr bwMode="auto">
          <a:xfrm>
            <a:off x="7439025" y="3390900"/>
            <a:ext cx="979488" cy="336550"/>
            <a:chOff x="4536" y="1648"/>
            <a:chExt cx="617" cy="212"/>
          </a:xfrm>
        </p:grpSpPr>
        <p:sp>
          <p:nvSpPr>
            <p:cNvPr id="351" name="Rectangle 138"/>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52" name="Text Box 139"/>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2</a:t>
              </a:r>
            </a:p>
          </p:txBody>
        </p:sp>
      </p:grpSp>
      <p:grpSp>
        <p:nvGrpSpPr>
          <p:cNvPr id="353" name="Group 140"/>
          <p:cNvGrpSpPr>
            <a:grpSpLocks/>
          </p:cNvGrpSpPr>
          <p:nvPr/>
        </p:nvGrpSpPr>
        <p:grpSpPr bwMode="auto">
          <a:xfrm>
            <a:off x="7437438" y="3390900"/>
            <a:ext cx="979487" cy="336550"/>
            <a:chOff x="4536" y="1648"/>
            <a:chExt cx="617" cy="212"/>
          </a:xfrm>
        </p:grpSpPr>
        <p:sp>
          <p:nvSpPr>
            <p:cNvPr id="354" name="Rectangle 141"/>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55" name="Text Box 142"/>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3</a:t>
              </a:r>
            </a:p>
          </p:txBody>
        </p:sp>
      </p:grpSp>
      <p:sp>
        <p:nvSpPr>
          <p:cNvPr id="356" name="Rectangle 143"/>
          <p:cNvSpPr>
            <a:spLocks noChangeArrowheads="1"/>
          </p:cNvSpPr>
          <p:nvPr/>
        </p:nvSpPr>
        <p:spPr bwMode="auto">
          <a:xfrm>
            <a:off x="1155700" y="2183190"/>
            <a:ext cx="2017713" cy="2555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57" name="Rectangle 144"/>
          <p:cNvSpPr>
            <a:spLocks noChangeArrowheads="1"/>
          </p:cNvSpPr>
          <p:nvPr/>
        </p:nvSpPr>
        <p:spPr bwMode="auto">
          <a:xfrm>
            <a:off x="1155700" y="2448303"/>
            <a:ext cx="4322763"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58" name="Rectangle 145"/>
          <p:cNvSpPr>
            <a:spLocks noChangeArrowheads="1"/>
          </p:cNvSpPr>
          <p:nvPr/>
        </p:nvSpPr>
        <p:spPr bwMode="auto">
          <a:xfrm>
            <a:off x="1935163" y="2448303"/>
            <a:ext cx="1216025"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59" name="Rectangle 146"/>
          <p:cNvSpPr>
            <a:spLocks noChangeArrowheads="1"/>
          </p:cNvSpPr>
          <p:nvPr/>
        </p:nvSpPr>
        <p:spPr bwMode="auto">
          <a:xfrm>
            <a:off x="3406775" y="2448303"/>
            <a:ext cx="873125"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60" name="Rectangle 147"/>
          <p:cNvSpPr>
            <a:spLocks noChangeArrowheads="1"/>
          </p:cNvSpPr>
          <p:nvPr/>
        </p:nvSpPr>
        <p:spPr bwMode="auto">
          <a:xfrm>
            <a:off x="4498975" y="2448303"/>
            <a:ext cx="503238"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61" name="Rectangle 148"/>
          <p:cNvSpPr>
            <a:spLocks noChangeArrowheads="1"/>
          </p:cNvSpPr>
          <p:nvPr/>
        </p:nvSpPr>
        <p:spPr bwMode="auto">
          <a:xfrm>
            <a:off x="1536700" y="2703890"/>
            <a:ext cx="1606550" cy="2667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62" name="Rectangle 149"/>
          <p:cNvSpPr>
            <a:spLocks noChangeArrowheads="1"/>
          </p:cNvSpPr>
          <p:nvPr/>
        </p:nvSpPr>
        <p:spPr bwMode="auto">
          <a:xfrm>
            <a:off x="1155700" y="3249990"/>
            <a:ext cx="1908175" cy="2667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grpSp>
        <p:nvGrpSpPr>
          <p:cNvPr id="363" name="Group 150"/>
          <p:cNvGrpSpPr>
            <a:grpSpLocks/>
          </p:cNvGrpSpPr>
          <p:nvPr/>
        </p:nvGrpSpPr>
        <p:grpSpPr bwMode="auto">
          <a:xfrm>
            <a:off x="685800" y="1803400"/>
            <a:ext cx="8077200" cy="2095500"/>
            <a:chOff x="280" y="648"/>
            <a:chExt cx="5088" cy="1320"/>
          </a:xfrm>
        </p:grpSpPr>
        <p:sp>
          <p:nvSpPr>
            <p:cNvPr id="364" name="Rectangle 151"/>
            <p:cNvSpPr>
              <a:spLocks noChangeArrowheads="1"/>
            </p:cNvSpPr>
            <p:nvPr/>
          </p:nvSpPr>
          <p:spPr bwMode="auto">
            <a:xfrm>
              <a:off x="280" y="648"/>
              <a:ext cx="5060" cy="132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65" name="Text Box 152"/>
            <p:cNvSpPr txBox="1">
              <a:spLocks noChangeArrowheads="1"/>
            </p:cNvSpPr>
            <p:nvPr/>
          </p:nvSpPr>
          <p:spPr bwMode="auto">
            <a:xfrm>
              <a:off x="352" y="664"/>
              <a:ext cx="5016" cy="1241"/>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smtClean="0">
                  <a:solidFill>
                    <a:srgbClr val="000000"/>
                  </a:solidFill>
                  <a:latin typeface="Courier New" pitchFamily="1" charset="0"/>
                </a:rPr>
                <a:t>int</a:t>
              </a:r>
              <a:r>
                <a:rPr lang="en-US" sz="1600" dirty="0" smtClean="0">
                  <a:solidFill>
                    <a:srgbClr val="000000"/>
                  </a:solidFill>
                  <a:latin typeface="Courier New" pitchFamily="1" charset="0"/>
                </a:rPr>
                <a:t> </a:t>
              </a:r>
              <a:r>
                <a:rPr lang="en-US" sz="1600" dirty="0" err="1" smtClean="0">
                  <a:solidFill>
                    <a:srgbClr val="000000"/>
                  </a:solidFill>
                  <a:latin typeface="Courier New" pitchFamily="1" charset="0"/>
                </a:rPr>
                <a:t>fact(</a:t>
              </a:r>
              <a:r>
                <a:rPr lang="en-US" sz="1600" dirty="0" err="1">
                  <a:solidFill>
                    <a:srgbClr val="000000"/>
                  </a:solidFill>
                  <a:latin typeface="Courier New" pitchFamily="1" charset="0"/>
                </a:rPr>
                <a:t>int</a:t>
              </a:r>
              <a:r>
                <a:rPr lang="en-US" sz="1600" dirty="0">
                  <a:solidFill>
                    <a:srgbClr val="000000"/>
                  </a:solidFill>
                  <a:latin typeface="Courier New" pitchFamily="1" charset="0"/>
                </a:rPr>
                <a:t> </a:t>
              </a:r>
              <a:r>
                <a:rPr lang="en-US" sz="1600" dirty="0" err="1">
                  <a:solidFill>
                    <a:srgbClr val="000000"/>
                  </a:solidFill>
                  <a:latin typeface="Courier New" pitchFamily="1" charset="0"/>
                </a:rPr>
                <a:t>n</a:t>
              </a:r>
              <a:r>
                <a:rPr lang="en-US" sz="1600" dirty="0">
                  <a:solidFill>
                    <a:srgbClr val="000000"/>
                  </a:solidFill>
                  <a:latin typeface="Courier New" pitchFamily="1" charset="0"/>
                </a:rPr>
                <a:t>)</a:t>
              </a:r>
              <a:r>
                <a:rPr lang="en-US" sz="1000" dirty="0">
                  <a:solidFill>
                    <a:srgbClr val="000000"/>
                  </a:solidFill>
                  <a:latin typeface="Courier New" pitchFamily="1" charset="0"/>
                </a:rPr>
                <a:t> </a:t>
              </a:r>
              <a:r>
                <a:rPr lang="en-US" sz="1600" dirty="0">
                  <a:solidFill>
                    <a:srgbClr val="000000"/>
                  </a:solidFill>
                  <a:latin typeface="Courier New" pitchFamily="1" charset="0"/>
                </a:rPr>
                <a:t>{</a:t>
              </a:r>
            </a:p>
            <a:p>
              <a:pPr>
                <a:lnSpc>
                  <a:spcPct val="110000"/>
                </a:lnSpc>
              </a:pPr>
              <a:r>
                <a:rPr lang="en-US" sz="1600" dirty="0">
                  <a:solidFill>
                    <a:srgbClr val="000000"/>
                  </a:solidFill>
                  <a:latin typeface="Courier New" pitchFamily="1" charset="0"/>
                </a:rPr>
                <a:t>   </a:t>
              </a:r>
              <a:r>
                <a:rPr lang="en-US" sz="1600" dirty="0" err="1">
                  <a:solidFill>
                    <a:srgbClr val="000000"/>
                  </a:solidFill>
                  <a:latin typeface="Courier New" pitchFamily="1" charset="0"/>
                </a:rPr>
                <a:t>int</a:t>
              </a:r>
              <a:r>
                <a:rPr lang="en-US" sz="1600" dirty="0">
                  <a:solidFill>
                    <a:srgbClr val="000000"/>
                  </a:solidFill>
                  <a:latin typeface="Courier New" pitchFamily="1" charset="0"/>
                </a:rPr>
                <a:t> result = 1;</a:t>
              </a:r>
            </a:p>
            <a:p>
              <a:pPr>
                <a:lnSpc>
                  <a:spcPct val="110000"/>
                </a:lnSpc>
              </a:pPr>
              <a:r>
                <a:rPr lang="en-US" sz="1600" dirty="0">
                  <a:solidFill>
                    <a:srgbClr val="000000"/>
                  </a:solidFill>
                  <a:latin typeface="Courier New" pitchFamily="1" charset="0"/>
                </a:rPr>
                <a:t>   for ( </a:t>
              </a:r>
              <a:r>
                <a:rPr lang="en-US" sz="1600" dirty="0" err="1">
                  <a:solidFill>
                    <a:srgbClr val="000000"/>
                  </a:solidFill>
                  <a:latin typeface="Courier New" pitchFamily="1" charset="0"/>
                </a:rPr>
                <a:t>int</a:t>
              </a:r>
              <a:r>
                <a:rPr lang="en-US" sz="1600" dirty="0">
                  <a:solidFill>
                    <a:srgbClr val="000000"/>
                  </a:solidFill>
                  <a:latin typeface="Courier New" pitchFamily="1" charset="0"/>
                </a:rPr>
                <a:t> </a:t>
              </a:r>
              <a:r>
                <a:rPr lang="en-US" sz="1600" dirty="0" err="1">
                  <a:solidFill>
                    <a:srgbClr val="000000"/>
                  </a:solidFill>
                  <a:latin typeface="Courier New" pitchFamily="1" charset="0"/>
                </a:rPr>
                <a:t>i</a:t>
              </a:r>
              <a:r>
                <a:rPr lang="en-US" sz="1600" dirty="0">
                  <a:solidFill>
                    <a:srgbClr val="000000"/>
                  </a:solidFill>
                  <a:latin typeface="Courier New" pitchFamily="1" charset="0"/>
                </a:rPr>
                <a:t> = 1 ; </a:t>
              </a:r>
              <a:r>
                <a:rPr lang="en-US" sz="1600" dirty="0" err="1">
                  <a:solidFill>
                    <a:srgbClr val="000000"/>
                  </a:solidFill>
                  <a:latin typeface="Courier New" pitchFamily="1" charset="0"/>
                </a:rPr>
                <a:t>i</a:t>
              </a:r>
              <a:r>
                <a:rPr lang="en-US" sz="1600" dirty="0">
                  <a:solidFill>
                    <a:srgbClr val="000000"/>
                  </a:solidFill>
                  <a:latin typeface="Courier New" pitchFamily="1" charset="0"/>
                </a:rPr>
                <a:t> &lt;= </a:t>
              </a:r>
              <a:r>
                <a:rPr lang="en-US" sz="1600" dirty="0" err="1">
                  <a:solidFill>
                    <a:srgbClr val="000000"/>
                  </a:solidFill>
                  <a:latin typeface="Courier New" pitchFamily="1" charset="0"/>
                </a:rPr>
                <a:t>n</a:t>
              </a:r>
              <a:r>
                <a:rPr lang="en-US" sz="1600" dirty="0">
                  <a:solidFill>
                    <a:srgbClr val="000000"/>
                  </a:solidFill>
                  <a:latin typeface="Courier New" pitchFamily="1" charset="0"/>
                </a:rPr>
                <a:t> ; </a:t>
              </a:r>
              <a:r>
                <a:rPr lang="en-US" sz="1600" dirty="0" err="1">
                  <a:solidFill>
                    <a:srgbClr val="000000"/>
                  </a:solidFill>
                  <a:latin typeface="Courier New" pitchFamily="1" charset="0"/>
                </a:rPr>
                <a:t>i</a:t>
              </a:r>
              <a:r>
                <a:rPr lang="en-US" sz="1600" dirty="0">
                  <a:solidFill>
                    <a:srgbClr val="000000"/>
                  </a:solidFill>
                  <a:latin typeface="Courier New" pitchFamily="1" charset="0"/>
                </a:rPr>
                <a:t>++ )</a:t>
              </a:r>
              <a:r>
                <a:rPr lang="en-US" sz="1000" dirty="0">
                  <a:solidFill>
                    <a:srgbClr val="000000"/>
                  </a:solidFill>
                  <a:latin typeface="Courier New" pitchFamily="1" charset="0"/>
                </a:rPr>
                <a:t> </a:t>
              </a:r>
              <a:r>
                <a:rPr lang="en-US" sz="1600" dirty="0">
                  <a:solidFill>
                    <a:srgbClr val="000000"/>
                  </a:solidFill>
                  <a:latin typeface="Courier New" pitchFamily="1" charset="0"/>
                </a:rPr>
                <a:t>{</a:t>
              </a:r>
            </a:p>
            <a:p>
              <a:pPr>
                <a:lnSpc>
                  <a:spcPct val="110000"/>
                </a:lnSpc>
              </a:pPr>
              <a:r>
                <a:rPr lang="en-US" sz="1600" dirty="0">
                  <a:solidFill>
                    <a:srgbClr val="000000"/>
                  </a:solidFill>
                  <a:latin typeface="Courier New" pitchFamily="1" charset="0"/>
                </a:rPr>
                <a:t>      result *= </a:t>
              </a:r>
              <a:r>
                <a:rPr lang="en-US" sz="1600" dirty="0" err="1">
                  <a:solidFill>
                    <a:srgbClr val="000000"/>
                  </a:solidFill>
                  <a:latin typeface="Courier New" pitchFamily="1" charset="0"/>
                </a:rPr>
                <a:t>i</a:t>
              </a:r>
              <a:r>
                <a:rPr lang="en-US" sz="1600" dirty="0">
                  <a:solidFill>
                    <a:srgbClr val="000000"/>
                  </a:solidFill>
                  <a:latin typeface="Courier New" pitchFamily="1" charset="0"/>
                </a:rPr>
                <a:t>;</a:t>
              </a:r>
            </a:p>
            <a:p>
              <a:pPr>
                <a:lnSpc>
                  <a:spcPct val="110000"/>
                </a:lnSpc>
              </a:pPr>
              <a:r>
                <a:rPr lang="en-US" sz="1600" dirty="0">
                  <a:solidFill>
                    <a:srgbClr val="000000"/>
                  </a:solidFill>
                  <a:latin typeface="Courier New" pitchFamily="1" charset="0"/>
                </a:rPr>
                <a:t>   }</a:t>
              </a:r>
            </a:p>
            <a:p>
              <a:pPr>
                <a:lnSpc>
                  <a:spcPct val="110000"/>
                </a:lnSpc>
              </a:pPr>
              <a:r>
                <a:rPr lang="en-US" sz="1600" dirty="0">
                  <a:solidFill>
                    <a:srgbClr val="000000"/>
                  </a:solidFill>
                  <a:latin typeface="Courier New" pitchFamily="1" charset="0"/>
                </a:rPr>
                <a:t>   return result;</a:t>
              </a:r>
            </a:p>
            <a:p>
              <a:pPr>
                <a:lnSpc>
                  <a:spcPct val="110000"/>
                </a:lnSpc>
              </a:pPr>
              <a:r>
                <a:rPr lang="en-US" sz="1600" dirty="0">
                  <a:solidFill>
                    <a:srgbClr val="000000"/>
                  </a:solidFill>
                  <a:latin typeface="Courier New" pitchFamily="1" charset="0"/>
                </a:rPr>
                <a:t>}</a:t>
              </a:r>
              <a:endParaRPr sz="1600" noProof="1">
                <a:solidFill>
                  <a:srgbClr val="000000"/>
                </a:solidFill>
                <a:latin typeface="Courier New" pitchFamily="1" charset="0"/>
              </a:endParaRPr>
            </a:p>
          </p:txBody>
        </p:sp>
        <p:sp>
          <p:nvSpPr>
            <p:cNvPr id="366" name="Rectangle 153"/>
            <p:cNvSpPr>
              <a:spLocks noChangeArrowheads="1"/>
            </p:cNvSpPr>
            <p:nvPr/>
          </p:nvSpPr>
          <p:spPr bwMode="auto">
            <a:xfrm>
              <a:off x="3048" y="16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67" name="Text Box 154"/>
            <p:cNvSpPr txBox="1">
              <a:spLocks noChangeArrowheads="1"/>
            </p:cNvSpPr>
            <p:nvPr/>
          </p:nvSpPr>
          <p:spPr bwMode="auto">
            <a:xfrm>
              <a:off x="3024" y="1448"/>
              <a:ext cx="67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n</a:t>
              </a:r>
            </a:p>
          </p:txBody>
        </p:sp>
        <p:sp>
          <p:nvSpPr>
            <p:cNvPr id="368" name="Rectangle 155"/>
            <p:cNvSpPr>
              <a:spLocks noChangeArrowheads="1"/>
            </p:cNvSpPr>
            <p:nvPr/>
          </p:nvSpPr>
          <p:spPr bwMode="auto">
            <a:xfrm>
              <a:off x="3792" y="16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69" name="Text Box 156"/>
            <p:cNvSpPr txBox="1">
              <a:spLocks noChangeArrowheads="1"/>
            </p:cNvSpPr>
            <p:nvPr/>
          </p:nvSpPr>
          <p:spPr bwMode="auto">
            <a:xfrm>
              <a:off x="3768" y="1448"/>
              <a:ext cx="648"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result</a:t>
              </a:r>
            </a:p>
          </p:txBody>
        </p:sp>
        <p:grpSp>
          <p:nvGrpSpPr>
            <p:cNvPr id="370" name="Group 157"/>
            <p:cNvGrpSpPr>
              <a:grpSpLocks/>
            </p:cNvGrpSpPr>
            <p:nvPr/>
          </p:nvGrpSpPr>
          <p:grpSpPr bwMode="auto">
            <a:xfrm>
              <a:off x="3048" y="1648"/>
              <a:ext cx="617" cy="212"/>
              <a:chOff x="4655" y="3024"/>
              <a:chExt cx="617" cy="212"/>
            </a:xfrm>
          </p:grpSpPr>
          <p:sp>
            <p:nvSpPr>
              <p:cNvPr id="373" name="Rectangle 158"/>
              <p:cNvSpPr>
                <a:spLocks noChangeArrowheads="1"/>
              </p:cNvSpPr>
              <p:nvPr/>
            </p:nvSpPr>
            <p:spPr bwMode="auto">
              <a:xfrm>
                <a:off x="4689" y="3041"/>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74" name="Text Box 159"/>
              <p:cNvSpPr txBox="1">
                <a:spLocks noChangeArrowheads="1"/>
              </p:cNvSpPr>
              <p:nvPr/>
            </p:nvSpPr>
            <p:spPr bwMode="auto">
              <a:xfrm>
                <a:off x="4655" y="3024"/>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3</a:t>
                </a:r>
              </a:p>
            </p:txBody>
          </p:sp>
        </p:grpSp>
        <p:sp>
          <p:nvSpPr>
            <p:cNvPr id="371" name="Rectangle 160"/>
            <p:cNvSpPr>
              <a:spLocks noChangeArrowheads="1"/>
            </p:cNvSpPr>
            <p:nvPr/>
          </p:nvSpPr>
          <p:spPr bwMode="auto">
            <a:xfrm>
              <a:off x="4536" y="16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72" name="Text Box 161"/>
            <p:cNvSpPr txBox="1">
              <a:spLocks noChangeArrowheads="1"/>
            </p:cNvSpPr>
            <p:nvPr/>
          </p:nvSpPr>
          <p:spPr bwMode="auto">
            <a:xfrm>
              <a:off x="4512" y="1448"/>
              <a:ext cx="648"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pitchFamily="1" charset="0"/>
                </a:rPr>
                <a:t>i</a:t>
              </a:r>
            </a:p>
          </p:txBody>
        </p:sp>
      </p:grpSp>
      <p:grpSp>
        <p:nvGrpSpPr>
          <p:cNvPr id="375" name="Group 162"/>
          <p:cNvGrpSpPr>
            <a:grpSpLocks/>
          </p:cNvGrpSpPr>
          <p:nvPr/>
        </p:nvGrpSpPr>
        <p:grpSpPr bwMode="auto">
          <a:xfrm>
            <a:off x="6259513" y="3390900"/>
            <a:ext cx="979487" cy="336550"/>
            <a:chOff x="3792" y="1648"/>
            <a:chExt cx="617" cy="212"/>
          </a:xfrm>
        </p:grpSpPr>
        <p:sp>
          <p:nvSpPr>
            <p:cNvPr id="376" name="Rectangle 163"/>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77" name="Text Box 164"/>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1</a:t>
              </a:r>
            </a:p>
          </p:txBody>
        </p:sp>
      </p:grpSp>
      <p:grpSp>
        <p:nvGrpSpPr>
          <p:cNvPr id="378" name="Group 165"/>
          <p:cNvGrpSpPr>
            <a:grpSpLocks/>
          </p:cNvGrpSpPr>
          <p:nvPr/>
        </p:nvGrpSpPr>
        <p:grpSpPr bwMode="auto">
          <a:xfrm>
            <a:off x="7440613" y="3390900"/>
            <a:ext cx="979487" cy="336550"/>
            <a:chOff x="4536" y="1648"/>
            <a:chExt cx="617" cy="212"/>
          </a:xfrm>
        </p:grpSpPr>
        <p:sp>
          <p:nvSpPr>
            <p:cNvPr id="379" name="Rectangle 166"/>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80" name="Text Box 167"/>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1</a:t>
              </a:r>
            </a:p>
          </p:txBody>
        </p:sp>
      </p:grpSp>
      <p:grpSp>
        <p:nvGrpSpPr>
          <p:cNvPr id="381" name="Group 168"/>
          <p:cNvGrpSpPr>
            <a:grpSpLocks/>
          </p:cNvGrpSpPr>
          <p:nvPr/>
        </p:nvGrpSpPr>
        <p:grpSpPr bwMode="auto">
          <a:xfrm>
            <a:off x="6257925" y="3390900"/>
            <a:ext cx="979488" cy="336550"/>
            <a:chOff x="3792" y="1648"/>
            <a:chExt cx="617" cy="212"/>
          </a:xfrm>
        </p:grpSpPr>
        <p:sp>
          <p:nvSpPr>
            <p:cNvPr id="382" name="Rectangle 169"/>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83" name="Text Box 170"/>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2</a:t>
              </a:r>
            </a:p>
          </p:txBody>
        </p:sp>
      </p:grpSp>
      <p:grpSp>
        <p:nvGrpSpPr>
          <p:cNvPr id="384" name="Group 171"/>
          <p:cNvGrpSpPr>
            <a:grpSpLocks/>
          </p:cNvGrpSpPr>
          <p:nvPr/>
        </p:nvGrpSpPr>
        <p:grpSpPr bwMode="auto">
          <a:xfrm>
            <a:off x="7439025" y="3390900"/>
            <a:ext cx="979488" cy="336550"/>
            <a:chOff x="4536" y="1648"/>
            <a:chExt cx="617" cy="212"/>
          </a:xfrm>
        </p:grpSpPr>
        <p:sp>
          <p:nvSpPr>
            <p:cNvPr id="385" name="Rectangle 172"/>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86" name="Text Box 173"/>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2</a:t>
              </a:r>
            </a:p>
          </p:txBody>
        </p:sp>
      </p:grpSp>
      <p:grpSp>
        <p:nvGrpSpPr>
          <p:cNvPr id="387" name="Group 174"/>
          <p:cNvGrpSpPr>
            <a:grpSpLocks/>
          </p:cNvGrpSpPr>
          <p:nvPr/>
        </p:nvGrpSpPr>
        <p:grpSpPr bwMode="auto">
          <a:xfrm>
            <a:off x="6256338" y="3390900"/>
            <a:ext cx="979487" cy="336550"/>
            <a:chOff x="3792" y="1648"/>
            <a:chExt cx="617" cy="212"/>
          </a:xfrm>
        </p:grpSpPr>
        <p:sp>
          <p:nvSpPr>
            <p:cNvPr id="388" name="Rectangle 175"/>
            <p:cNvSpPr>
              <a:spLocks noChangeArrowheads="1"/>
            </p:cNvSpPr>
            <p:nvPr/>
          </p:nvSpPr>
          <p:spPr bwMode="auto">
            <a:xfrm>
              <a:off x="3826"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89" name="Text Box 176"/>
            <p:cNvSpPr txBox="1">
              <a:spLocks noChangeArrowheads="1"/>
            </p:cNvSpPr>
            <p:nvPr/>
          </p:nvSpPr>
          <p:spPr bwMode="auto">
            <a:xfrm>
              <a:off x="3792"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6</a:t>
              </a:r>
            </a:p>
          </p:txBody>
        </p:sp>
      </p:grpSp>
      <p:grpSp>
        <p:nvGrpSpPr>
          <p:cNvPr id="390" name="Group 177"/>
          <p:cNvGrpSpPr>
            <a:grpSpLocks/>
          </p:cNvGrpSpPr>
          <p:nvPr/>
        </p:nvGrpSpPr>
        <p:grpSpPr bwMode="auto">
          <a:xfrm>
            <a:off x="7437438" y="3390900"/>
            <a:ext cx="979487" cy="336550"/>
            <a:chOff x="4536" y="1648"/>
            <a:chExt cx="617" cy="212"/>
          </a:xfrm>
        </p:grpSpPr>
        <p:sp>
          <p:nvSpPr>
            <p:cNvPr id="391" name="Rectangle 178"/>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92" name="Text Box 179"/>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3</a:t>
              </a:r>
            </a:p>
          </p:txBody>
        </p:sp>
      </p:grpSp>
      <p:grpSp>
        <p:nvGrpSpPr>
          <p:cNvPr id="393" name="Group 180"/>
          <p:cNvGrpSpPr>
            <a:grpSpLocks/>
          </p:cNvGrpSpPr>
          <p:nvPr/>
        </p:nvGrpSpPr>
        <p:grpSpPr bwMode="auto">
          <a:xfrm>
            <a:off x="7435850" y="3390900"/>
            <a:ext cx="979488" cy="336550"/>
            <a:chOff x="4536" y="1648"/>
            <a:chExt cx="617" cy="212"/>
          </a:xfrm>
        </p:grpSpPr>
        <p:sp>
          <p:nvSpPr>
            <p:cNvPr id="394" name="Rectangle 181"/>
            <p:cNvSpPr>
              <a:spLocks noChangeArrowheads="1"/>
            </p:cNvSpPr>
            <p:nvPr/>
          </p:nvSpPr>
          <p:spPr bwMode="auto">
            <a:xfrm>
              <a:off x="4570" y="1665"/>
              <a:ext cx="562" cy="175"/>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95" name="Text Box 182"/>
            <p:cNvSpPr txBox="1">
              <a:spLocks noChangeArrowheads="1"/>
            </p:cNvSpPr>
            <p:nvPr/>
          </p:nvSpPr>
          <p:spPr bwMode="auto">
            <a:xfrm>
              <a:off x="4536" y="1648"/>
              <a:ext cx="617" cy="2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a:solidFill>
                    <a:srgbClr val="000000"/>
                  </a:solidFill>
                  <a:latin typeface="Times New Roman" pitchFamily="1" charset="0"/>
                </a:rPr>
                <a:t>4</a:t>
              </a:r>
            </a:p>
          </p:txBody>
        </p:sp>
      </p:grpSp>
      <p:sp>
        <p:nvSpPr>
          <p:cNvPr id="396" name="Rectangle 183"/>
          <p:cNvSpPr>
            <a:spLocks noChangeArrowheads="1"/>
          </p:cNvSpPr>
          <p:nvPr/>
        </p:nvSpPr>
        <p:spPr bwMode="auto">
          <a:xfrm>
            <a:off x="1155700" y="2183190"/>
            <a:ext cx="2017713" cy="2555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97" name="Rectangle 184"/>
          <p:cNvSpPr>
            <a:spLocks noChangeArrowheads="1"/>
          </p:cNvSpPr>
          <p:nvPr/>
        </p:nvSpPr>
        <p:spPr bwMode="auto">
          <a:xfrm>
            <a:off x="1155700" y="2448303"/>
            <a:ext cx="4322763"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98" name="Rectangle 185"/>
          <p:cNvSpPr>
            <a:spLocks noChangeArrowheads="1"/>
          </p:cNvSpPr>
          <p:nvPr/>
        </p:nvSpPr>
        <p:spPr bwMode="auto">
          <a:xfrm>
            <a:off x="1935163" y="2448303"/>
            <a:ext cx="1216025"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399" name="Rectangle 186"/>
          <p:cNvSpPr>
            <a:spLocks noChangeArrowheads="1"/>
          </p:cNvSpPr>
          <p:nvPr/>
        </p:nvSpPr>
        <p:spPr bwMode="auto">
          <a:xfrm>
            <a:off x="3406775" y="2448303"/>
            <a:ext cx="873125"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400" name="Rectangle 187"/>
          <p:cNvSpPr>
            <a:spLocks noChangeArrowheads="1"/>
          </p:cNvSpPr>
          <p:nvPr/>
        </p:nvSpPr>
        <p:spPr bwMode="auto">
          <a:xfrm>
            <a:off x="4498975" y="2448303"/>
            <a:ext cx="503238" cy="2682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401" name="Rectangle 188"/>
          <p:cNvSpPr>
            <a:spLocks noChangeArrowheads="1"/>
          </p:cNvSpPr>
          <p:nvPr/>
        </p:nvSpPr>
        <p:spPr bwMode="auto">
          <a:xfrm>
            <a:off x="1536700" y="2703890"/>
            <a:ext cx="1606550" cy="2667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402" name="Rectangle 189"/>
          <p:cNvSpPr>
            <a:spLocks noChangeArrowheads="1"/>
          </p:cNvSpPr>
          <p:nvPr/>
        </p:nvSpPr>
        <p:spPr bwMode="auto">
          <a:xfrm>
            <a:off x="1155700" y="3249990"/>
            <a:ext cx="1908175" cy="2667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grpSp>
        <p:nvGrpSpPr>
          <p:cNvPr id="408" name="Group 407"/>
          <p:cNvGrpSpPr/>
          <p:nvPr/>
        </p:nvGrpSpPr>
        <p:grpSpPr>
          <a:xfrm>
            <a:off x="381000" y="990600"/>
            <a:ext cx="8458200" cy="4191000"/>
            <a:chOff x="381000" y="990600"/>
            <a:chExt cx="8458200" cy="4191000"/>
          </a:xfrm>
        </p:grpSpPr>
        <p:sp>
          <p:nvSpPr>
            <p:cNvPr id="404" name="Rectangle 403"/>
            <p:cNvSpPr/>
            <p:nvPr/>
          </p:nvSpPr>
          <p:spPr bwMode="auto">
            <a:xfrm>
              <a:off x="381000" y="990600"/>
              <a:ext cx="8458200" cy="4191000"/>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pitchFamily="1" charset="0"/>
              </a:endParaRPr>
            </a:p>
          </p:txBody>
        </p:sp>
        <p:sp>
          <p:nvSpPr>
            <p:cNvPr id="406" name="Rectangle 7"/>
            <p:cNvSpPr>
              <a:spLocks noChangeArrowheads="1"/>
            </p:cNvSpPr>
            <p:nvPr/>
          </p:nvSpPr>
          <p:spPr bwMode="auto">
            <a:xfrm>
              <a:off x="444500" y="1028700"/>
              <a:ext cx="8032750" cy="270510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latin typeface="Times New Roman" pitchFamily="1" charset="0"/>
              </a:endParaRPr>
            </a:p>
          </p:txBody>
        </p:sp>
        <p:sp>
          <p:nvSpPr>
            <p:cNvPr id="407" name="Text Box 8"/>
            <p:cNvSpPr txBox="1">
              <a:spLocks noChangeArrowheads="1"/>
            </p:cNvSpPr>
            <p:nvPr/>
          </p:nvSpPr>
          <p:spPr bwMode="auto">
            <a:xfrm>
              <a:off x="558800" y="1092200"/>
              <a:ext cx="7962900" cy="252581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noProof="1" smtClean="0">
                  <a:solidFill>
                    <a:srgbClr val="000000"/>
                  </a:solidFill>
                  <a:latin typeface="Courier New" pitchFamily="1" charset="0"/>
                </a:rPr>
                <a:t>int main() {</a:t>
              </a:r>
            </a:p>
            <a:p>
              <a:pPr>
                <a:lnSpc>
                  <a:spcPct val="110000"/>
                </a:lnSpc>
              </a:pPr>
              <a:r>
                <a:rPr lang="en-US" sz="1600" noProof="1" smtClean="0">
                  <a:solidFill>
                    <a:srgbClr val="000000"/>
                  </a:solidFill>
                  <a:latin typeface="Courier New" pitchFamily="1" charset="0"/>
                </a:rPr>
                <a:t>   int n, k;</a:t>
              </a:r>
            </a:p>
            <a:p>
              <a:pPr>
                <a:lnSpc>
                  <a:spcPct val="110000"/>
                </a:lnSpc>
              </a:pPr>
              <a:r>
                <a:rPr lang="en-US" sz="1600" noProof="1" smtClean="0">
                  <a:solidFill>
                    <a:srgbClr val="000000"/>
                  </a:solidFill>
                  <a:latin typeface="Courier New" pitchFamily="1" charset="0"/>
                </a:rPr>
                <a:t>   cout &lt;&lt; "Enter the number of objects (n): ";</a:t>
              </a:r>
            </a:p>
            <a:p>
              <a:pPr>
                <a:lnSpc>
                  <a:spcPct val="110000"/>
                </a:lnSpc>
              </a:pPr>
              <a:r>
                <a:rPr lang="en-US" sz="1600" noProof="1" smtClean="0">
                  <a:solidFill>
                    <a:srgbClr val="000000"/>
                  </a:solidFill>
                  <a:latin typeface="Courier New" pitchFamily="1" charset="0"/>
                </a:rPr>
                <a:t>   cin &gt;&gt; n;</a:t>
              </a:r>
            </a:p>
            <a:p>
              <a:pPr>
                <a:lnSpc>
                  <a:spcPct val="110000"/>
                </a:lnSpc>
              </a:pPr>
              <a:r>
                <a:rPr lang="en-US" sz="1600" noProof="1" smtClean="0">
                  <a:solidFill>
                    <a:srgbClr val="000000"/>
                  </a:solidFill>
                  <a:latin typeface="Courier New" pitchFamily="1" charset="0"/>
                </a:rPr>
                <a:t>   cout &lt;&lt; "Enter the number to be chosen (k): ";</a:t>
              </a:r>
            </a:p>
            <a:p>
              <a:pPr>
                <a:lnSpc>
                  <a:spcPct val="110000"/>
                </a:lnSpc>
              </a:pPr>
              <a:r>
                <a:rPr lang="en-US" sz="1600" noProof="1" smtClean="0">
                  <a:solidFill>
                    <a:srgbClr val="000000"/>
                  </a:solidFill>
                  <a:latin typeface="Courier New" pitchFamily="1" charset="0"/>
                </a:rPr>
                <a:t>   cin &gt;&gt; k;</a:t>
              </a:r>
            </a:p>
            <a:p>
              <a:pPr>
                <a:lnSpc>
                  <a:spcPct val="110000"/>
                </a:lnSpc>
              </a:pPr>
              <a:r>
                <a:rPr lang="en-US" sz="1600" noProof="1" smtClean="0">
                  <a:solidFill>
                    <a:srgbClr val="000000"/>
                  </a:solidFill>
                  <a:latin typeface="Courier New" pitchFamily="1" charset="0"/>
                </a:rPr>
                <a:t>   cout &lt;&lt; "C(n, k) = " &lt;&lt; combinations(n, k) &lt;&lt; endl;</a:t>
              </a:r>
            </a:p>
            <a:p>
              <a:pPr>
                <a:lnSpc>
                  <a:spcPct val="110000"/>
                </a:lnSpc>
              </a:pPr>
              <a:r>
                <a:rPr lang="en-US" sz="1600" noProof="1" smtClean="0">
                  <a:solidFill>
                    <a:srgbClr val="000000"/>
                  </a:solidFill>
                  <a:latin typeface="Courier New" pitchFamily="1" charset="0"/>
                </a:rPr>
                <a:t>   return 0;</a:t>
              </a:r>
            </a:p>
            <a:p>
              <a:pPr>
                <a:lnSpc>
                  <a:spcPct val="110000"/>
                </a:lnSpc>
              </a:pPr>
              <a:r>
                <a:rPr lang="en-US" sz="1600" noProof="1" smtClean="0">
                  <a:solidFill>
                    <a:srgbClr val="000000"/>
                  </a:solidFill>
                  <a:latin typeface="Courier New" pitchFamily="1" charset="0"/>
                </a:rPr>
                <a:t>}</a:t>
              </a:r>
              <a:endParaRPr lang="en-US" sz="1600" noProof="1">
                <a:solidFill>
                  <a:srgbClr val="000000"/>
                </a:solidFill>
                <a:latin typeface="Courier New" pitchFamily="1"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408"/>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11"/>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499"/>
                                          </p:stCondLst>
                                        </p:cTn>
                                        <p:tgtEl>
                                          <p:spTgt spid="608275">
                                            <p:txEl>
                                              <p:pRg st="0" end="0"/>
                                            </p:txEl>
                                          </p:spTgt>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grpId="0" nodeType="afterEffect">
                                  <p:stCondLst>
                                    <p:cond delay="0"/>
                                  </p:stCondLst>
                                  <p:childTnLst>
                                    <p:set>
                                      <p:cBhvr>
                                        <p:cTn id="16" dur="1" fill="hold">
                                          <p:stCondLst>
                                            <p:cond delay="499"/>
                                          </p:stCondLst>
                                        </p:cTn>
                                        <p:tgtEl>
                                          <p:spTgt spid="213"/>
                                        </p:tgtEl>
                                        <p:attrNameLst>
                                          <p:attrName>style.visibility</p:attrName>
                                        </p:attrNameLst>
                                      </p:cBhvr>
                                      <p:to>
                                        <p:strVal val="visible"/>
                                      </p:to>
                                    </p:set>
                                  </p:childTnLst>
                                  <p:subTnLst>
                                    <p:set>
                                      <p:cBhvr override="childStyle">
                                        <p:cTn dur="1" fill="hold" display="0" masterRel="nextClick" afterEffect="1"/>
                                        <p:tgtEl>
                                          <p:spTgt spid="213"/>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608276">
                                            <p:txEl>
                                              <p:pRg st="0" end="0"/>
                                            </p:txEl>
                                          </p:spTgt>
                                        </p:tgtEl>
                                        <p:attrNameLst>
                                          <p:attrName>style.visibility</p:attrName>
                                        </p:attrNameLst>
                                      </p:cBhvr>
                                      <p:to>
                                        <p:strVal val="visible"/>
                                      </p:to>
                                    </p:set>
                                  </p:childTnLst>
                                </p:cTn>
                              </p:par>
                            </p:childTnLst>
                          </p:cTn>
                        </p:par>
                        <p:par>
                          <p:cTn id="21" fill="hold">
                            <p:stCondLst>
                              <p:cond delay="500"/>
                            </p:stCondLst>
                            <p:childTnLst>
                              <p:par>
                                <p:cTn id="22" presetID="1" presetClass="entr" presetSubtype="0" fill="hold" nodeType="afterEffect">
                                  <p:stCondLst>
                                    <p:cond delay="0"/>
                                  </p:stCondLst>
                                  <p:childTnLst>
                                    <p:set>
                                      <p:cBhvr>
                                        <p:cTn id="23" dur="1" fill="hold">
                                          <p:stCondLst>
                                            <p:cond delay="499"/>
                                          </p:stCondLst>
                                        </p:cTn>
                                        <p:tgtEl>
                                          <p:spTgt spid="233"/>
                                        </p:tgtEl>
                                        <p:attrNameLst>
                                          <p:attrName>style.visibility</p:attrName>
                                        </p:attrNameLst>
                                      </p:cBhvr>
                                      <p:to>
                                        <p:strVal val="visible"/>
                                      </p:to>
                                    </p:set>
                                  </p:childTnLst>
                                </p:cTn>
                              </p:par>
                            </p:childTnLst>
                          </p:cTn>
                        </p:par>
                        <p:par>
                          <p:cTn id="24" fill="hold">
                            <p:stCondLst>
                              <p:cond delay="1000"/>
                            </p:stCondLst>
                            <p:childTnLst>
                              <p:par>
                                <p:cTn id="25" presetID="1" presetClass="entr" presetSubtype="0" fill="hold" grpId="0" nodeType="afterEffect">
                                  <p:stCondLst>
                                    <p:cond delay="0"/>
                                  </p:stCondLst>
                                  <p:childTnLst>
                                    <p:set>
                                      <p:cBhvr>
                                        <p:cTn id="26" dur="1" fill="hold">
                                          <p:stCondLst>
                                            <p:cond delay="499"/>
                                          </p:stCondLst>
                                        </p:cTn>
                                        <p:tgtEl>
                                          <p:spTgt spid="214"/>
                                        </p:tgtEl>
                                        <p:attrNameLst>
                                          <p:attrName>style.visibility</p:attrName>
                                        </p:attrNameLst>
                                      </p:cBhvr>
                                      <p:to>
                                        <p:strVal val="visible"/>
                                      </p:to>
                                    </p:set>
                                  </p:childTnLst>
                                  <p:subTnLst>
                                    <p:set>
                                      <p:cBhvr override="childStyle">
                                        <p:cTn dur="1" fill="hold" display="0" masterRel="nextClick" afterEffect="1"/>
                                        <p:tgtEl>
                                          <p:spTgt spid="214"/>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608278">
                                            <p:txEl>
                                              <p:pRg st="0" end="0"/>
                                            </p:txEl>
                                          </p:spTgt>
                                        </p:tgtEl>
                                        <p:attrNameLst>
                                          <p:attrName>style.visibility</p:attrName>
                                        </p:attrNameLst>
                                      </p:cBhvr>
                                      <p:to>
                                        <p:strVal val="visible"/>
                                      </p:to>
                                    </p:set>
                                  </p:childTnLst>
                                </p:cTn>
                              </p:par>
                            </p:childTnLst>
                          </p:cTn>
                        </p:par>
                        <p:par>
                          <p:cTn id="31" fill="hold">
                            <p:stCondLst>
                              <p:cond delay="500"/>
                            </p:stCondLst>
                            <p:childTnLst>
                              <p:par>
                                <p:cTn id="32" presetID="1" presetClass="entr" presetSubtype="0" fill="hold" grpId="0" nodeType="afterEffect">
                                  <p:stCondLst>
                                    <p:cond delay="0"/>
                                  </p:stCondLst>
                                  <p:childTnLst>
                                    <p:set>
                                      <p:cBhvr>
                                        <p:cTn id="33" dur="1" fill="hold">
                                          <p:stCondLst>
                                            <p:cond delay="499"/>
                                          </p:stCondLst>
                                        </p:cTn>
                                        <p:tgtEl>
                                          <p:spTgt spid="215"/>
                                        </p:tgtEl>
                                        <p:attrNameLst>
                                          <p:attrName>style.visibility</p:attrName>
                                        </p:attrNameLst>
                                      </p:cBhvr>
                                      <p:to>
                                        <p:strVal val="visible"/>
                                      </p:to>
                                    </p:set>
                                  </p:childTnLst>
                                  <p:subTnLst>
                                    <p:set>
                                      <p:cBhvr override="childStyle">
                                        <p:cTn dur="1" fill="hold" display="0" masterRel="nextClick" afterEffect="1"/>
                                        <p:tgtEl>
                                          <p:spTgt spid="215"/>
                                        </p:tgtEl>
                                        <p:attrNameLst>
                                          <p:attrName>style.visibility</p:attrName>
                                        </p:attrNameLst>
                                      </p:cBhvr>
                                      <p:to>
                                        <p:strVal val="hidden"/>
                                      </p:to>
                                    </p:set>
                                  </p:sub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499"/>
                                          </p:stCondLst>
                                        </p:cTn>
                                        <p:tgtEl>
                                          <p:spTgt spid="608285">
                                            <p:txEl>
                                              <p:pRg st="0" end="0"/>
                                            </p:txEl>
                                          </p:spTgt>
                                        </p:tgtEl>
                                        <p:attrNameLst>
                                          <p:attrName>style.visibility</p:attrName>
                                        </p:attrNameLst>
                                      </p:cBhvr>
                                      <p:to>
                                        <p:strVal val="visible"/>
                                      </p:to>
                                    </p:set>
                                  </p:childTnLst>
                                </p:cTn>
                              </p:par>
                            </p:childTnLst>
                          </p:cTn>
                        </p:par>
                        <p:par>
                          <p:cTn id="38" fill="hold">
                            <p:stCondLst>
                              <p:cond delay="500"/>
                            </p:stCondLst>
                            <p:childTnLst>
                              <p:par>
                                <p:cTn id="39" presetID="1" presetClass="entr" presetSubtype="0" fill="hold" nodeType="afterEffect">
                                  <p:stCondLst>
                                    <p:cond delay="0"/>
                                  </p:stCondLst>
                                  <p:childTnLst>
                                    <p:set>
                                      <p:cBhvr>
                                        <p:cTn id="40" dur="1" fill="hold">
                                          <p:stCondLst>
                                            <p:cond delay="499"/>
                                          </p:stCondLst>
                                        </p:cTn>
                                        <p:tgtEl>
                                          <p:spTgt spid="230"/>
                                        </p:tgtEl>
                                        <p:attrNameLst>
                                          <p:attrName>style.visibility</p:attrName>
                                        </p:attrNameLst>
                                      </p:cBhvr>
                                      <p:to>
                                        <p:strVal val="visible"/>
                                      </p:to>
                                    </p:set>
                                  </p:childTnLst>
                                </p:cTn>
                              </p:par>
                            </p:childTnLst>
                          </p:cTn>
                        </p:par>
                        <p:par>
                          <p:cTn id="41" fill="hold">
                            <p:stCondLst>
                              <p:cond delay="1000"/>
                            </p:stCondLst>
                            <p:childTnLst>
                              <p:par>
                                <p:cTn id="42" presetID="1" presetClass="entr" presetSubtype="0" fill="hold" grpId="0" nodeType="afterEffect">
                                  <p:stCondLst>
                                    <p:cond delay="0"/>
                                  </p:stCondLst>
                                  <p:childTnLst>
                                    <p:set>
                                      <p:cBhvr>
                                        <p:cTn id="43" dur="1" fill="hold">
                                          <p:stCondLst>
                                            <p:cond delay="0"/>
                                          </p:stCondLst>
                                        </p:cTn>
                                        <p:tgtEl>
                                          <p:spTgt spid="240"/>
                                        </p:tgtEl>
                                        <p:attrNameLst>
                                          <p:attrName>style.visibility</p:attrName>
                                        </p:attrNameLst>
                                      </p:cBhvr>
                                      <p:to>
                                        <p:strVal val="visible"/>
                                      </p:to>
                                    </p:set>
                                  </p:childTnLst>
                                </p:cTn>
                              </p:par>
                            </p:childTnLst>
                          </p:cTn>
                        </p:par>
                        <p:par>
                          <p:cTn id="44" fill="hold">
                            <p:stCondLst>
                              <p:cond delay="1000"/>
                            </p:stCondLst>
                            <p:childTnLst>
                              <p:par>
                                <p:cTn id="45" presetID="1" presetClass="entr" presetSubtype="0" fill="hold" grpId="0" nodeType="afterEffect">
                                  <p:stCondLst>
                                    <p:cond delay="0"/>
                                  </p:stCondLst>
                                  <p:childTnLst>
                                    <p:set>
                                      <p:cBhvr>
                                        <p:cTn id="46" dur="1" fill="hold">
                                          <p:stCondLst>
                                            <p:cond delay="499"/>
                                          </p:stCondLst>
                                        </p:cTn>
                                        <p:tgtEl>
                                          <p:spTgt spid="220"/>
                                        </p:tgtEl>
                                        <p:attrNameLst>
                                          <p:attrName>style.visibility</p:attrName>
                                        </p:attrNameLst>
                                      </p:cBhvr>
                                      <p:to>
                                        <p:strVal val="visible"/>
                                      </p:to>
                                    </p:set>
                                  </p:childTnLst>
                                  <p:subTnLst>
                                    <p:set>
                                      <p:cBhvr override="childStyle">
                                        <p:cTn dur="1" fill="hold" display="0" masterRel="nextClick" afterEffect="1"/>
                                        <p:tgtEl>
                                          <p:spTgt spid="220"/>
                                        </p:tgtEl>
                                        <p:attrNameLst>
                                          <p:attrName>style.visibility</p:attrName>
                                        </p:attrNameLst>
                                      </p:cBhvr>
                                      <p:to>
                                        <p:strVal val="hidden"/>
                                      </p:to>
                                    </p:set>
                                  </p:sub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499"/>
                                          </p:stCondLst>
                                        </p:cTn>
                                        <p:tgtEl>
                                          <p:spTgt spid="22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499"/>
                                          </p:stCondLst>
                                        </p:cTn>
                                        <p:tgtEl>
                                          <p:spTgt spid="608259"/>
                                        </p:tgtEl>
                                        <p:attrNameLst>
                                          <p:attrName>style.visibility</p:attrName>
                                        </p:attrNameLst>
                                      </p:cBhvr>
                                      <p:to>
                                        <p:strVal val="visible"/>
                                      </p:to>
                                    </p:set>
                                  </p:childTnLst>
                                </p:cTn>
                              </p:par>
                            </p:childTnLst>
                          </p:cTn>
                        </p:par>
                        <p:par>
                          <p:cTn id="55" fill="hold">
                            <p:stCondLst>
                              <p:cond delay="500"/>
                            </p:stCondLst>
                            <p:childTnLst>
                              <p:par>
                                <p:cTn id="56" presetID="1" presetClass="entr" presetSubtype="0" fill="hold" grpId="0" nodeType="afterEffect">
                                  <p:stCondLst>
                                    <p:cond delay="0"/>
                                  </p:stCondLst>
                                  <p:childTnLst>
                                    <p:set>
                                      <p:cBhvr>
                                        <p:cTn id="57" dur="1" fill="hold">
                                          <p:stCondLst>
                                            <p:cond delay="499"/>
                                          </p:stCondLst>
                                        </p:cTn>
                                        <p:tgtEl>
                                          <p:spTgt spid="608260"/>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499"/>
                                          </p:stCondLst>
                                        </p:cTn>
                                        <p:tgtEl>
                                          <p:spTgt spid="608261"/>
                                        </p:tgtEl>
                                        <p:attrNameLst>
                                          <p:attrName>style.visibility</p:attrName>
                                        </p:attrNameLst>
                                      </p:cBhvr>
                                      <p:to>
                                        <p:strVal val="visible"/>
                                      </p:to>
                                    </p:set>
                                  </p:childTnLst>
                                </p:cTn>
                              </p:par>
                            </p:childTnLst>
                          </p:cTn>
                        </p:par>
                        <p:par>
                          <p:cTn id="62" fill="hold">
                            <p:stCondLst>
                              <p:cond delay="500"/>
                            </p:stCondLst>
                            <p:childTnLst>
                              <p:par>
                                <p:cTn id="63" presetID="2" presetClass="entr" presetSubtype="6" fill="hold" nodeType="afterEffect">
                                  <p:stCondLst>
                                    <p:cond delay="500"/>
                                  </p:stCondLst>
                                  <p:childTnLst>
                                    <p:set>
                                      <p:cBhvr>
                                        <p:cTn id="64" dur="1" fill="hold">
                                          <p:stCondLst>
                                            <p:cond delay="0"/>
                                          </p:stCondLst>
                                        </p:cTn>
                                        <p:tgtEl>
                                          <p:spTgt spid="249"/>
                                        </p:tgtEl>
                                        <p:attrNameLst>
                                          <p:attrName>style.visibility</p:attrName>
                                        </p:attrNameLst>
                                      </p:cBhvr>
                                      <p:to>
                                        <p:strVal val="visible"/>
                                      </p:to>
                                    </p:set>
                                    <p:anim calcmode="lin" valueType="num">
                                      <p:cBhvr additive="base">
                                        <p:cTn id="65" dur="500" fill="hold"/>
                                        <p:tgtEl>
                                          <p:spTgt spid="249"/>
                                        </p:tgtEl>
                                        <p:attrNameLst>
                                          <p:attrName>ppt_x</p:attrName>
                                        </p:attrNameLst>
                                      </p:cBhvr>
                                      <p:tavLst>
                                        <p:tav tm="0">
                                          <p:val>
                                            <p:strVal val="1+#ppt_w/2"/>
                                          </p:val>
                                        </p:tav>
                                        <p:tav tm="100000">
                                          <p:val>
                                            <p:strVal val="#ppt_x"/>
                                          </p:val>
                                        </p:tav>
                                      </p:tavLst>
                                    </p:anim>
                                    <p:anim calcmode="lin" valueType="num">
                                      <p:cBhvr additive="base">
                                        <p:cTn id="66" dur="500" fill="hold"/>
                                        <p:tgtEl>
                                          <p:spTgt spid="249"/>
                                        </p:tgtEl>
                                        <p:attrNameLst>
                                          <p:attrName>ppt_y</p:attrName>
                                        </p:attrNameLst>
                                      </p:cBhvr>
                                      <p:tavLst>
                                        <p:tav tm="0">
                                          <p:val>
                                            <p:strVal val="1+#ppt_h/2"/>
                                          </p:val>
                                        </p:tav>
                                        <p:tav tm="100000">
                                          <p:val>
                                            <p:strVal val="#ppt_y"/>
                                          </p:val>
                                        </p:tav>
                                      </p:tavLst>
                                    </p:anim>
                                  </p:childTnLst>
                                </p:cTn>
                              </p:par>
                            </p:childTnLst>
                          </p:cTn>
                        </p:par>
                        <p:par>
                          <p:cTn id="67" fill="hold">
                            <p:stCondLst>
                              <p:cond delay="1500"/>
                            </p:stCondLst>
                            <p:childTnLst>
                              <p:par>
                                <p:cTn id="68" presetID="1" presetClass="exit" presetSubtype="0" fill="hold" grpId="1" nodeType="afterEffect">
                                  <p:stCondLst>
                                    <p:cond delay="0"/>
                                  </p:stCondLst>
                                  <p:childTnLst>
                                    <p:set>
                                      <p:cBhvr>
                                        <p:cTn id="69" dur="1" fill="hold">
                                          <p:stCondLst>
                                            <p:cond delay="0"/>
                                          </p:stCondLst>
                                        </p:cTn>
                                        <p:tgtEl>
                                          <p:spTgt spid="221"/>
                                        </p:tgtEl>
                                        <p:attrNameLst>
                                          <p:attrName>style.visibility</p:attrName>
                                        </p:attrNameLst>
                                      </p:cBhvr>
                                      <p:to>
                                        <p:strVal val="hidden"/>
                                      </p:to>
                                    </p:set>
                                  </p:childTnLst>
                                </p:cTn>
                              </p:par>
                            </p:childTnLst>
                          </p:cTn>
                        </p:par>
                        <p:par>
                          <p:cTn id="70" fill="hold">
                            <p:stCondLst>
                              <p:cond delay="1500"/>
                            </p:stCondLst>
                            <p:childTnLst>
                              <p:par>
                                <p:cTn id="71" presetID="1" presetClass="entr" presetSubtype="0" fill="hold" grpId="0" nodeType="afterEffect">
                                  <p:stCondLst>
                                    <p:cond delay="0"/>
                                  </p:stCondLst>
                                  <p:childTnLst>
                                    <p:set>
                                      <p:cBhvr>
                                        <p:cTn id="72" dur="1" fill="hold">
                                          <p:stCondLst>
                                            <p:cond delay="499"/>
                                          </p:stCondLst>
                                        </p:cTn>
                                        <p:tgtEl>
                                          <p:spTgt spid="608262"/>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499"/>
                                          </p:stCondLst>
                                        </p:cTn>
                                        <p:tgtEl>
                                          <p:spTgt spid="257"/>
                                        </p:tgtEl>
                                        <p:attrNameLst>
                                          <p:attrName>style.visibility</p:attrName>
                                        </p:attrNameLst>
                                      </p:cBhvr>
                                      <p:to>
                                        <p:strVal val="visible"/>
                                      </p:to>
                                    </p:set>
                                  </p:childTnLst>
                                </p:cTn>
                              </p:par>
                            </p:childTnLst>
                          </p:cTn>
                        </p:par>
                        <p:par>
                          <p:cTn id="77" fill="hold">
                            <p:stCondLst>
                              <p:cond delay="500"/>
                            </p:stCondLst>
                            <p:childTnLst>
                              <p:par>
                                <p:cTn id="78" presetID="1" presetClass="entr" presetSubtype="0" fill="hold" grpId="0" nodeType="afterEffect">
                                  <p:stCondLst>
                                    <p:cond delay="0"/>
                                  </p:stCondLst>
                                  <p:childTnLst>
                                    <p:set>
                                      <p:cBhvr>
                                        <p:cTn id="79" dur="1" fill="hold">
                                          <p:stCondLst>
                                            <p:cond delay="499"/>
                                          </p:stCondLst>
                                        </p:cTn>
                                        <p:tgtEl>
                                          <p:spTgt spid="264"/>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 presetClass="exit" presetSubtype="0" fill="hold" grpId="1" nodeType="clickEffect">
                                  <p:stCondLst>
                                    <p:cond delay="0"/>
                                  </p:stCondLst>
                                  <p:childTnLst>
                                    <p:set>
                                      <p:cBhvr>
                                        <p:cTn id="83" dur="1" fill="hold">
                                          <p:stCondLst>
                                            <p:cond delay="499"/>
                                          </p:stCondLst>
                                        </p:cTn>
                                        <p:tgtEl>
                                          <p:spTgt spid="608259"/>
                                        </p:tgtEl>
                                        <p:attrNameLst>
                                          <p:attrName>style.visibility</p:attrName>
                                        </p:attrNameLst>
                                      </p:cBhvr>
                                      <p:to>
                                        <p:strVal val="hidden"/>
                                      </p:to>
                                    </p:set>
                                  </p:childTnLst>
                                </p:cTn>
                              </p:par>
                              <p:par>
                                <p:cTn id="84" presetID="1" presetClass="exit" presetSubtype="0" fill="hold" grpId="1" nodeType="withEffect">
                                  <p:stCondLst>
                                    <p:cond delay="0"/>
                                  </p:stCondLst>
                                  <p:childTnLst>
                                    <p:set>
                                      <p:cBhvr>
                                        <p:cTn id="85" dur="1" fill="hold">
                                          <p:stCondLst>
                                            <p:cond delay="499"/>
                                          </p:stCondLst>
                                        </p:cTn>
                                        <p:tgtEl>
                                          <p:spTgt spid="608260"/>
                                        </p:tgtEl>
                                        <p:attrNameLst>
                                          <p:attrName>style.visibility</p:attrName>
                                        </p:attrNameLst>
                                      </p:cBhvr>
                                      <p:to>
                                        <p:strVal val="hidden"/>
                                      </p:to>
                                    </p:set>
                                  </p:childTnLst>
                                </p:cTn>
                              </p:par>
                              <p:par>
                                <p:cTn id="86" presetID="1" presetClass="exit" presetSubtype="0" fill="hold" grpId="1" nodeType="withEffect">
                                  <p:stCondLst>
                                    <p:cond delay="0"/>
                                  </p:stCondLst>
                                  <p:childTnLst>
                                    <p:set>
                                      <p:cBhvr>
                                        <p:cTn id="87" dur="1" fill="hold">
                                          <p:stCondLst>
                                            <p:cond delay="499"/>
                                          </p:stCondLst>
                                        </p:cTn>
                                        <p:tgtEl>
                                          <p:spTgt spid="608261"/>
                                        </p:tgtEl>
                                        <p:attrNameLst>
                                          <p:attrName>style.visibility</p:attrName>
                                        </p:attrNameLst>
                                      </p:cBhvr>
                                      <p:to>
                                        <p:strVal val="hidden"/>
                                      </p:to>
                                    </p:set>
                                  </p:childTnLst>
                                </p:cTn>
                              </p:par>
                              <p:par>
                                <p:cTn id="88" presetID="1" presetClass="exit" presetSubtype="0" fill="hold" grpId="1" nodeType="withEffect">
                                  <p:stCondLst>
                                    <p:cond delay="0"/>
                                  </p:stCondLst>
                                  <p:childTnLst>
                                    <p:set>
                                      <p:cBhvr>
                                        <p:cTn id="89" dur="1" fill="hold">
                                          <p:stCondLst>
                                            <p:cond delay="499"/>
                                          </p:stCondLst>
                                        </p:cTn>
                                        <p:tgtEl>
                                          <p:spTgt spid="608262"/>
                                        </p:tgtEl>
                                        <p:attrNameLst>
                                          <p:attrName>style.visibility</p:attrName>
                                        </p:attrNameLst>
                                      </p:cBhvr>
                                      <p:to>
                                        <p:strVal val="hidden"/>
                                      </p:to>
                                    </p:set>
                                  </p:childTnLst>
                                </p:cTn>
                              </p:par>
                            </p:childTnLst>
                          </p:cTn>
                        </p:par>
                        <p:par>
                          <p:cTn id="90" fill="hold">
                            <p:stCondLst>
                              <p:cond delay="500"/>
                            </p:stCondLst>
                            <p:childTnLst>
                              <p:par>
                                <p:cTn id="91" presetID="1" presetClass="exit" presetSubtype="0" fill="hold" grpId="1" nodeType="afterEffect">
                                  <p:stCondLst>
                                    <p:cond delay="0"/>
                                  </p:stCondLst>
                                  <p:childTnLst>
                                    <p:set>
                                      <p:cBhvr>
                                        <p:cTn id="92" dur="1" fill="hold">
                                          <p:stCondLst>
                                            <p:cond delay="0"/>
                                          </p:stCondLst>
                                        </p:cTn>
                                        <p:tgtEl>
                                          <p:spTgt spid="264"/>
                                        </p:tgtEl>
                                        <p:attrNameLst>
                                          <p:attrName>style.visibility</p:attrName>
                                        </p:attrNameLst>
                                      </p:cBhvr>
                                      <p:to>
                                        <p:strVal val="hidden"/>
                                      </p:to>
                                    </p:set>
                                  </p:childTnLst>
                                </p:cTn>
                              </p:par>
                              <p:par>
                                <p:cTn id="93" presetID="1" presetClass="entr" presetSubtype="0" fill="hold" grpId="0" nodeType="withEffect">
                                  <p:stCondLst>
                                    <p:cond delay="0"/>
                                  </p:stCondLst>
                                  <p:childTnLst>
                                    <p:set>
                                      <p:cBhvr>
                                        <p:cTn id="94" dur="1" fill="hold">
                                          <p:stCondLst>
                                            <p:cond delay="499"/>
                                          </p:stCondLst>
                                        </p:cTn>
                                        <p:tgtEl>
                                          <p:spTgt spid="265"/>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499"/>
                                          </p:stCondLst>
                                        </p:cTn>
                                        <p:tgtEl>
                                          <p:spTgt spid="271">
                                            <p:txEl>
                                              <p:pRg st="0" end="0"/>
                                            </p:txEl>
                                          </p:spTgt>
                                        </p:tgtEl>
                                        <p:attrNameLst>
                                          <p:attrName>style.visibility</p:attrName>
                                        </p:attrNameLst>
                                      </p:cBhvr>
                                      <p:to>
                                        <p:strVal val="visible"/>
                                      </p:to>
                                    </p:set>
                                  </p:childTnLst>
                                  <p:subTnLst>
                                    <p:set>
                                      <p:cBhvr override="childStyle">
                                        <p:cTn dur="1" fill="hold" display="0" masterRel="nextClick" afterEffect="1"/>
                                        <p:tgtEl>
                                          <p:spTgt spid="271">
                                            <p:txEl>
                                              <p:pRg st="0" end="0"/>
                                            </p:txEl>
                                          </p:spTgt>
                                        </p:tgtEl>
                                        <p:attrNameLst>
                                          <p:attrName>style.visibility</p:attrName>
                                        </p:attrNameLst>
                                      </p:cBhvr>
                                      <p:to>
                                        <p:strVal val="hidden"/>
                                      </p:to>
                                    </p:set>
                                  </p:sub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65"/>
                                        </p:tgtEl>
                                        <p:attrNameLst>
                                          <p:attrName>style.visibility</p:attrName>
                                        </p:attrNameLst>
                                      </p:cBhvr>
                                      <p:to>
                                        <p:strVal val="hidden"/>
                                      </p:to>
                                    </p:set>
                                  </p:childTnLst>
                                </p:cTn>
                              </p:par>
                            </p:childTnLst>
                          </p:cTn>
                        </p:par>
                        <p:par>
                          <p:cTn id="103" fill="hold">
                            <p:stCondLst>
                              <p:cond delay="0"/>
                            </p:stCondLst>
                            <p:childTnLst>
                              <p:par>
                                <p:cTn id="104" presetID="2" presetClass="entr" presetSubtype="6" fill="hold" nodeType="afterEffect">
                                  <p:stCondLst>
                                    <p:cond delay="0"/>
                                  </p:stCondLst>
                                  <p:childTnLst>
                                    <p:set>
                                      <p:cBhvr>
                                        <p:cTn id="105" dur="1" fill="hold">
                                          <p:stCondLst>
                                            <p:cond delay="0"/>
                                          </p:stCondLst>
                                        </p:cTn>
                                        <p:tgtEl>
                                          <p:spTgt spid="277"/>
                                        </p:tgtEl>
                                        <p:attrNameLst>
                                          <p:attrName>style.visibility</p:attrName>
                                        </p:attrNameLst>
                                      </p:cBhvr>
                                      <p:to>
                                        <p:strVal val="visible"/>
                                      </p:to>
                                    </p:set>
                                    <p:anim calcmode="lin" valueType="num">
                                      <p:cBhvr additive="base">
                                        <p:cTn id="106" dur="500" fill="hold"/>
                                        <p:tgtEl>
                                          <p:spTgt spid="277"/>
                                        </p:tgtEl>
                                        <p:attrNameLst>
                                          <p:attrName>ppt_x</p:attrName>
                                        </p:attrNameLst>
                                      </p:cBhvr>
                                      <p:tavLst>
                                        <p:tav tm="0">
                                          <p:val>
                                            <p:strVal val="1+#ppt_w/2"/>
                                          </p:val>
                                        </p:tav>
                                        <p:tav tm="100000">
                                          <p:val>
                                            <p:strVal val="#ppt_x"/>
                                          </p:val>
                                        </p:tav>
                                      </p:tavLst>
                                    </p:anim>
                                    <p:anim calcmode="lin" valueType="num">
                                      <p:cBhvr additive="base">
                                        <p:cTn id="107" dur="500" fill="hold"/>
                                        <p:tgtEl>
                                          <p:spTgt spid="277"/>
                                        </p:tgtEl>
                                        <p:attrNameLst>
                                          <p:attrName>ppt_y</p:attrName>
                                        </p:attrNameLst>
                                      </p:cBhvr>
                                      <p:tavLst>
                                        <p:tav tm="0">
                                          <p:val>
                                            <p:strVal val="1+#ppt_h/2"/>
                                          </p:val>
                                        </p:tav>
                                        <p:tav tm="100000">
                                          <p:val>
                                            <p:strVal val="#ppt_y"/>
                                          </p:val>
                                        </p:tav>
                                      </p:tavLst>
                                    </p:anim>
                                  </p:childTnLst>
                                </p:cTn>
                              </p:par>
                            </p:childTnLst>
                          </p:cTn>
                        </p:par>
                        <p:par>
                          <p:cTn id="108" fill="hold">
                            <p:stCondLst>
                              <p:cond delay="500"/>
                            </p:stCondLst>
                            <p:childTnLst>
                              <p:par>
                                <p:cTn id="109" presetID="1" presetClass="entr" presetSubtype="0" fill="hold" grpId="0" nodeType="afterEffect">
                                  <p:stCondLst>
                                    <p:cond delay="0"/>
                                  </p:stCondLst>
                                  <p:childTnLst>
                                    <p:set>
                                      <p:cBhvr>
                                        <p:cTn id="110" dur="1" fill="hold">
                                          <p:stCondLst>
                                            <p:cond delay="499"/>
                                          </p:stCondLst>
                                        </p:cTn>
                                        <p:tgtEl>
                                          <p:spTgt spid="322"/>
                                        </p:tgtEl>
                                        <p:attrNameLst>
                                          <p:attrName>style.visibility</p:attrName>
                                        </p:attrNameLst>
                                      </p:cBhvr>
                                      <p:to>
                                        <p:strVal val="visible"/>
                                      </p:to>
                                    </p:set>
                                  </p:childTnLst>
                                  <p:subTnLst>
                                    <p:set>
                                      <p:cBhvr override="childStyle">
                                        <p:cTn dur="1" fill="hold" display="0" masterRel="nextClick" afterEffect="1"/>
                                        <p:tgtEl>
                                          <p:spTgt spid="322"/>
                                        </p:tgtEl>
                                        <p:attrNameLst>
                                          <p:attrName>style.visibility</p:attrName>
                                        </p:attrNameLst>
                                      </p:cBhvr>
                                      <p:to>
                                        <p:strVal val="hidden"/>
                                      </p:to>
                                    </p:set>
                                  </p:sub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499"/>
                                          </p:stCondLst>
                                        </p:cTn>
                                        <p:tgtEl>
                                          <p:spTgt spid="289"/>
                                        </p:tgtEl>
                                        <p:attrNameLst>
                                          <p:attrName>style.visibility</p:attrName>
                                        </p:attrNameLst>
                                      </p:cBhvr>
                                      <p:to>
                                        <p:strVal val="visible"/>
                                      </p:to>
                                    </p:set>
                                  </p:childTnLst>
                                </p:cTn>
                              </p:par>
                            </p:childTnLst>
                          </p:cTn>
                        </p:par>
                        <p:par>
                          <p:cTn id="115" fill="hold">
                            <p:stCondLst>
                              <p:cond delay="500"/>
                            </p:stCondLst>
                            <p:childTnLst>
                              <p:par>
                                <p:cTn id="116" presetID="1" presetClass="entr" presetSubtype="0" fill="hold" grpId="0" nodeType="afterEffect">
                                  <p:stCondLst>
                                    <p:cond delay="0"/>
                                  </p:stCondLst>
                                  <p:childTnLst>
                                    <p:set>
                                      <p:cBhvr>
                                        <p:cTn id="117" dur="1" fill="hold">
                                          <p:stCondLst>
                                            <p:cond delay="499"/>
                                          </p:stCondLst>
                                        </p:cTn>
                                        <p:tgtEl>
                                          <p:spTgt spid="323"/>
                                        </p:tgtEl>
                                        <p:attrNameLst>
                                          <p:attrName>style.visibility</p:attrName>
                                        </p:attrNameLst>
                                      </p:cBhvr>
                                      <p:to>
                                        <p:strVal val="visible"/>
                                      </p:to>
                                    </p:set>
                                  </p:childTnLst>
                                  <p:subTnLst>
                                    <p:set>
                                      <p:cBhvr override="childStyle">
                                        <p:cTn dur="1" fill="hold" display="0" masterRel="nextClick" afterEffect="1"/>
                                        <p:tgtEl>
                                          <p:spTgt spid="323"/>
                                        </p:tgtEl>
                                        <p:attrNameLst>
                                          <p:attrName>style.visibility</p:attrName>
                                        </p:attrNameLst>
                                      </p:cBhvr>
                                      <p:to>
                                        <p:strVal val="hidden"/>
                                      </p:to>
                                    </p:set>
                                  </p:subTnLst>
                                </p:cTn>
                              </p:par>
                            </p:childTnLst>
                          </p:cTn>
                        </p:par>
                      </p:childTnLst>
                    </p:cTn>
                  </p:par>
                  <p:par>
                    <p:cTn id="118" fill="hold">
                      <p:stCondLst>
                        <p:cond delay="indefinite"/>
                      </p:stCondLst>
                      <p:childTnLst>
                        <p:par>
                          <p:cTn id="119" fill="hold">
                            <p:stCondLst>
                              <p:cond delay="0"/>
                            </p:stCondLst>
                            <p:childTnLst>
                              <p:par>
                                <p:cTn id="120" presetID="1" presetClass="entr" presetSubtype="0" fill="hold" grpId="0" nodeType="clickEffect">
                                  <p:stCondLst>
                                    <p:cond delay="0"/>
                                  </p:stCondLst>
                                  <p:childTnLst>
                                    <p:set>
                                      <p:cBhvr>
                                        <p:cTn id="121" dur="1" fill="hold">
                                          <p:stCondLst>
                                            <p:cond delay="499"/>
                                          </p:stCondLst>
                                        </p:cTn>
                                        <p:tgtEl>
                                          <p:spTgt spid="324"/>
                                        </p:tgtEl>
                                        <p:attrNameLst>
                                          <p:attrName>style.visibility</p:attrName>
                                        </p:attrNameLst>
                                      </p:cBhvr>
                                      <p:to>
                                        <p:strVal val="visible"/>
                                      </p:to>
                                    </p:set>
                                  </p:childTnLst>
                                  <p:subTnLst>
                                    <p:set>
                                      <p:cBhvr override="childStyle">
                                        <p:cTn dur="1" fill="hold" display="0" masterRel="nextClick" afterEffect="1"/>
                                        <p:tgtEl>
                                          <p:spTgt spid="324"/>
                                        </p:tgtEl>
                                        <p:attrNameLst>
                                          <p:attrName>style.visibility</p:attrName>
                                        </p:attrNameLst>
                                      </p:cBhvr>
                                      <p:to>
                                        <p:strVal val="hidden"/>
                                      </p:to>
                                    </p:set>
                                  </p:subTnLst>
                                </p:cTn>
                              </p:par>
                            </p:childTnLst>
                          </p:cTn>
                        </p:par>
                      </p:childTnLst>
                    </p:cTn>
                  </p:par>
                  <p:par>
                    <p:cTn id="122" fill="hold">
                      <p:stCondLst>
                        <p:cond delay="indefinite"/>
                      </p:stCondLst>
                      <p:childTnLst>
                        <p:par>
                          <p:cTn id="123" fill="hold">
                            <p:stCondLst>
                              <p:cond delay="0"/>
                            </p:stCondLst>
                            <p:childTnLst>
                              <p:par>
                                <p:cTn id="124" presetID="1" presetClass="entr" presetSubtype="0" fill="hold" nodeType="clickEffect">
                                  <p:stCondLst>
                                    <p:cond delay="0"/>
                                  </p:stCondLst>
                                  <p:childTnLst>
                                    <p:set>
                                      <p:cBhvr>
                                        <p:cTn id="125" dur="1" fill="hold">
                                          <p:stCondLst>
                                            <p:cond delay="499"/>
                                          </p:stCondLst>
                                        </p:cTn>
                                        <p:tgtEl>
                                          <p:spTgt spid="292"/>
                                        </p:tgtEl>
                                        <p:attrNameLst>
                                          <p:attrName>style.visibility</p:attrName>
                                        </p:attrNameLst>
                                      </p:cBhvr>
                                      <p:to>
                                        <p:strVal val="visible"/>
                                      </p:to>
                                    </p:set>
                                  </p:childTnLst>
                                </p:cTn>
                              </p:par>
                            </p:childTnLst>
                          </p:cTn>
                        </p:par>
                        <p:par>
                          <p:cTn id="126" fill="hold">
                            <p:stCondLst>
                              <p:cond delay="500"/>
                            </p:stCondLst>
                            <p:childTnLst>
                              <p:par>
                                <p:cTn id="127" presetID="1" presetClass="entr" presetSubtype="0" fill="hold" grpId="0" nodeType="afterEffect">
                                  <p:stCondLst>
                                    <p:cond delay="0"/>
                                  </p:stCondLst>
                                  <p:childTnLst>
                                    <p:set>
                                      <p:cBhvr>
                                        <p:cTn id="128" dur="1" fill="hold">
                                          <p:stCondLst>
                                            <p:cond delay="499"/>
                                          </p:stCondLst>
                                        </p:cTn>
                                        <p:tgtEl>
                                          <p:spTgt spid="325"/>
                                        </p:tgtEl>
                                        <p:attrNameLst>
                                          <p:attrName>style.visibility</p:attrName>
                                        </p:attrNameLst>
                                      </p:cBhvr>
                                      <p:to>
                                        <p:strVal val="visible"/>
                                      </p:to>
                                    </p:set>
                                  </p:childTnLst>
                                  <p:subTnLst>
                                    <p:set>
                                      <p:cBhvr override="childStyle">
                                        <p:cTn dur="1" fill="hold" display="0" masterRel="nextClick" afterEffect="1"/>
                                        <p:tgtEl>
                                          <p:spTgt spid="325"/>
                                        </p:tgtEl>
                                        <p:attrNameLst>
                                          <p:attrName>style.visibility</p:attrName>
                                        </p:attrNameLst>
                                      </p:cBhvr>
                                      <p:to>
                                        <p:strVal val="hidden"/>
                                      </p:to>
                                    </p:set>
                                  </p:subTnLst>
                                </p:cTn>
                              </p:par>
                            </p:childTnLst>
                          </p:cTn>
                        </p:par>
                      </p:childTnLst>
                    </p:cTn>
                  </p:par>
                  <p:par>
                    <p:cTn id="129" fill="hold">
                      <p:stCondLst>
                        <p:cond delay="indefinite"/>
                      </p:stCondLst>
                      <p:childTnLst>
                        <p:par>
                          <p:cTn id="130" fill="hold">
                            <p:stCondLst>
                              <p:cond delay="0"/>
                            </p:stCondLst>
                            <p:childTnLst>
                              <p:par>
                                <p:cTn id="131" presetID="1" presetClass="entr" presetSubtype="0" fill="hold" grpId="0" nodeType="clickEffect">
                                  <p:stCondLst>
                                    <p:cond delay="0"/>
                                  </p:stCondLst>
                                  <p:childTnLst>
                                    <p:set>
                                      <p:cBhvr>
                                        <p:cTn id="132" dur="1" fill="hold">
                                          <p:stCondLst>
                                            <p:cond delay="499"/>
                                          </p:stCondLst>
                                        </p:cTn>
                                        <p:tgtEl>
                                          <p:spTgt spid="327"/>
                                        </p:tgtEl>
                                        <p:attrNameLst>
                                          <p:attrName>style.visibility</p:attrName>
                                        </p:attrNameLst>
                                      </p:cBhvr>
                                      <p:to>
                                        <p:strVal val="visible"/>
                                      </p:to>
                                    </p:set>
                                  </p:childTnLst>
                                  <p:subTnLst>
                                    <p:set>
                                      <p:cBhvr override="childStyle">
                                        <p:cTn dur="1" fill="hold" display="0" masterRel="nextClick" afterEffect="1"/>
                                        <p:tgtEl>
                                          <p:spTgt spid="327"/>
                                        </p:tgtEl>
                                        <p:attrNameLst>
                                          <p:attrName>style.visibility</p:attrName>
                                        </p:attrNameLst>
                                      </p:cBhvr>
                                      <p:to>
                                        <p:strVal val="hidden"/>
                                      </p:to>
                                    </p:set>
                                  </p:subTnLst>
                                </p:cTn>
                              </p:par>
                            </p:childTnLst>
                          </p:cTn>
                        </p:par>
                      </p:childTnLst>
                    </p:cTn>
                  </p:par>
                  <p:par>
                    <p:cTn id="133" fill="hold">
                      <p:stCondLst>
                        <p:cond delay="indefinite"/>
                      </p:stCondLst>
                      <p:childTnLst>
                        <p:par>
                          <p:cTn id="134" fill="hold">
                            <p:stCondLst>
                              <p:cond delay="0"/>
                            </p:stCondLst>
                            <p:childTnLst>
                              <p:par>
                                <p:cTn id="135" presetID="1" presetClass="entr" presetSubtype="0" fill="hold" grpId="0" nodeType="clickEffect">
                                  <p:stCondLst>
                                    <p:cond delay="0"/>
                                  </p:stCondLst>
                                  <p:childTnLst>
                                    <p:set>
                                      <p:cBhvr>
                                        <p:cTn id="136" dur="1" fill="hold">
                                          <p:stCondLst>
                                            <p:cond delay="499"/>
                                          </p:stCondLst>
                                        </p:cTn>
                                        <p:tgtEl>
                                          <p:spTgt spid="326"/>
                                        </p:tgtEl>
                                        <p:attrNameLst>
                                          <p:attrName>style.visibility</p:attrName>
                                        </p:attrNameLst>
                                      </p:cBhvr>
                                      <p:to>
                                        <p:strVal val="visible"/>
                                      </p:to>
                                    </p:set>
                                  </p:childTnLst>
                                  <p:subTnLst>
                                    <p:set>
                                      <p:cBhvr override="childStyle">
                                        <p:cTn dur="1" fill="hold" display="0" masterRel="nextClick" afterEffect="1"/>
                                        <p:tgtEl>
                                          <p:spTgt spid="326"/>
                                        </p:tgtEl>
                                        <p:attrNameLst>
                                          <p:attrName>style.visibility</p:attrName>
                                        </p:attrNameLst>
                                      </p:cBhvr>
                                      <p:to>
                                        <p:strVal val="hidden"/>
                                      </p:to>
                                    </p:set>
                                  </p:subTnLst>
                                </p:cTn>
                              </p:par>
                            </p:childTnLst>
                          </p:cTn>
                        </p:par>
                      </p:childTnLst>
                    </p:cTn>
                  </p:par>
                  <p:par>
                    <p:cTn id="137" fill="hold">
                      <p:stCondLst>
                        <p:cond delay="indefinite"/>
                      </p:stCondLst>
                      <p:childTnLst>
                        <p:par>
                          <p:cTn id="138" fill="hold">
                            <p:stCondLst>
                              <p:cond delay="0"/>
                            </p:stCondLst>
                            <p:childTnLst>
                              <p:par>
                                <p:cTn id="139" presetID="1" presetClass="entr" presetSubtype="0" fill="hold" nodeType="clickEffect">
                                  <p:stCondLst>
                                    <p:cond delay="0"/>
                                  </p:stCondLst>
                                  <p:childTnLst>
                                    <p:set>
                                      <p:cBhvr>
                                        <p:cTn id="140" dur="1" fill="hold">
                                          <p:stCondLst>
                                            <p:cond delay="499"/>
                                          </p:stCondLst>
                                        </p:cTn>
                                        <p:tgtEl>
                                          <p:spTgt spid="298"/>
                                        </p:tgtEl>
                                        <p:attrNameLst>
                                          <p:attrName>style.visibility</p:attrName>
                                        </p:attrNameLst>
                                      </p:cBhvr>
                                      <p:to>
                                        <p:strVal val="visible"/>
                                      </p:to>
                                    </p:set>
                                  </p:childTnLst>
                                </p:cTn>
                              </p:par>
                              <p:par>
                                <p:cTn id="141" presetID="1" presetClass="entr" presetSubtype="0" fill="hold" grpId="1" nodeType="withEffect">
                                  <p:stCondLst>
                                    <p:cond delay="0"/>
                                  </p:stCondLst>
                                  <p:childTnLst>
                                    <p:set>
                                      <p:cBhvr>
                                        <p:cTn id="142" dur="1" fill="hold">
                                          <p:stCondLst>
                                            <p:cond delay="0"/>
                                          </p:stCondLst>
                                        </p:cTn>
                                        <p:tgtEl>
                                          <p:spTgt spid="325"/>
                                        </p:tgtEl>
                                        <p:attrNameLst>
                                          <p:attrName>style.visibility</p:attrName>
                                        </p:attrNameLst>
                                      </p:cBhvr>
                                      <p:to>
                                        <p:strVal val="visible"/>
                                      </p:to>
                                    </p:set>
                                  </p:childTnLst>
                                  <p:subTnLst>
                                    <p:set>
                                      <p:cBhvr override="childStyle">
                                        <p:cTn dur="1" fill="hold" display="0" masterRel="nextClick" afterEffect="1"/>
                                        <p:tgtEl>
                                          <p:spTgt spid="325"/>
                                        </p:tgtEl>
                                        <p:attrNameLst>
                                          <p:attrName>style.visibility</p:attrName>
                                        </p:attrNameLst>
                                      </p:cBhvr>
                                      <p:to>
                                        <p:strVal val="hidden"/>
                                      </p:to>
                                    </p:set>
                                  </p:subTnLst>
                                </p:cTn>
                              </p:par>
                            </p:childTnLst>
                          </p:cTn>
                        </p:par>
                      </p:childTnLst>
                    </p:cTn>
                  </p:par>
                  <p:par>
                    <p:cTn id="143" fill="hold">
                      <p:stCondLst>
                        <p:cond delay="indefinite"/>
                      </p:stCondLst>
                      <p:childTnLst>
                        <p:par>
                          <p:cTn id="144" fill="hold">
                            <p:stCondLst>
                              <p:cond delay="0"/>
                            </p:stCondLst>
                            <p:childTnLst>
                              <p:par>
                                <p:cTn id="145" presetID="1" presetClass="entr" presetSubtype="0" fill="hold" grpId="1" nodeType="clickEffect">
                                  <p:stCondLst>
                                    <p:cond delay="0"/>
                                  </p:stCondLst>
                                  <p:childTnLst>
                                    <p:set>
                                      <p:cBhvr>
                                        <p:cTn id="146" dur="1" fill="hold">
                                          <p:stCondLst>
                                            <p:cond delay="0"/>
                                          </p:stCondLst>
                                        </p:cTn>
                                        <p:tgtEl>
                                          <p:spTgt spid="327"/>
                                        </p:tgtEl>
                                        <p:attrNameLst>
                                          <p:attrName>style.visibility</p:attrName>
                                        </p:attrNameLst>
                                      </p:cBhvr>
                                      <p:to>
                                        <p:strVal val="visible"/>
                                      </p:to>
                                    </p:set>
                                  </p:childTnLst>
                                  <p:subTnLst>
                                    <p:set>
                                      <p:cBhvr override="childStyle">
                                        <p:cTn dur="1" fill="hold" display="0" masterRel="nextClick" afterEffect="1"/>
                                        <p:tgtEl>
                                          <p:spTgt spid="327"/>
                                        </p:tgtEl>
                                        <p:attrNameLst>
                                          <p:attrName>style.visibility</p:attrName>
                                        </p:attrNameLst>
                                      </p:cBhvr>
                                      <p:to>
                                        <p:strVal val="hidden"/>
                                      </p:to>
                                    </p:set>
                                  </p:subTnLst>
                                </p:cTn>
                              </p:par>
                            </p:childTnLst>
                          </p:cTn>
                        </p:par>
                      </p:childTnLst>
                    </p:cTn>
                  </p:par>
                  <p:par>
                    <p:cTn id="147" fill="hold">
                      <p:stCondLst>
                        <p:cond delay="indefinite"/>
                      </p:stCondLst>
                      <p:childTnLst>
                        <p:par>
                          <p:cTn id="148" fill="hold">
                            <p:stCondLst>
                              <p:cond delay="0"/>
                            </p:stCondLst>
                            <p:childTnLst>
                              <p:par>
                                <p:cTn id="149" presetID="1" presetClass="entr" presetSubtype="0" fill="hold" nodeType="clickEffect">
                                  <p:stCondLst>
                                    <p:cond delay="0"/>
                                  </p:stCondLst>
                                  <p:childTnLst>
                                    <p:set>
                                      <p:cBhvr>
                                        <p:cTn id="150" dur="1" fill="hold">
                                          <p:stCondLst>
                                            <p:cond delay="499"/>
                                          </p:stCondLst>
                                        </p:cTn>
                                        <p:tgtEl>
                                          <p:spTgt spid="295"/>
                                        </p:tgtEl>
                                        <p:attrNameLst>
                                          <p:attrName>style.visibility</p:attrName>
                                        </p:attrNameLst>
                                      </p:cBhvr>
                                      <p:to>
                                        <p:strVal val="visible"/>
                                      </p:to>
                                    </p:set>
                                  </p:childTnLst>
                                </p:cTn>
                              </p:par>
                              <p:par>
                                <p:cTn id="151" presetID="1" presetClass="entr" presetSubtype="0" fill="hold" grpId="1" nodeType="withEffect">
                                  <p:stCondLst>
                                    <p:cond delay="0"/>
                                  </p:stCondLst>
                                  <p:childTnLst>
                                    <p:set>
                                      <p:cBhvr>
                                        <p:cTn id="152" dur="1" fill="hold">
                                          <p:stCondLst>
                                            <p:cond delay="0"/>
                                          </p:stCondLst>
                                        </p:cTn>
                                        <p:tgtEl>
                                          <p:spTgt spid="326"/>
                                        </p:tgtEl>
                                        <p:attrNameLst>
                                          <p:attrName>style.visibility</p:attrName>
                                        </p:attrNameLst>
                                      </p:cBhvr>
                                      <p:to>
                                        <p:strVal val="visible"/>
                                      </p:to>
                                    </p:set>
                                  </p:childTnLst>
                                  <p:subTnLst>
                                    <p:set>
                                      <p:cBhvr override="childStyle">
                                        <p:cTn dur="1" fill="hold" display="0" masterRel="nextClick" afterEffect="1"/>
                                        <p:tgtEl>
                                          <p:spTgt spid="326"/>
                                        </p:tgtEl>
                                        <p:attrNameLst>
                                          <p:attrName>style.visibility</p:attrName>
                                        </p:attrNameLst>
                                      </p:cBhvr>
                                      <p:to>
                                        <p:strVal val="hidden"/>
                                      </p:to>
                                    </p:set>
                                  </p:subTnLst>
                                </p:cTn>
                              </p:par>
                            </p:childTnLst>
                          </p:cTn>
                        </p:par>
                      </p:childTnLst>
                    </p:cTn>
                  </p:par>
                  <p:par>
                    <p:cTn id="153" fill="hold">
                      <p:stCondLst>
                        <p:cond delay="indefinite"/>
                      </p:stCondLst>
                      <p:childTnLst>
                        <p:par>
                          <p:cTn id="154" fill="hold">
                            <p:stCondLst>
                              <p:cond delay="0"/>
                            </p:stCondLst>
                            <p:childTnLst>
                              <p:par>
                                <p:cTn id="155" presetID="1" presetClass="entr" presetSubtype="0" fill="hold" nodeType="clickEffect">
                                  <p:stCondLst>
                                    <p:cond delay="0"/>
                                  </p:stCondLst>
                                  <p:childTnLst>
                                    <p:set>
                                      <p:cBhvr>
                                        <p:cTn id="156" dur="1" fill="hold">
                                          <p:stCondLst>
                                            <p:cond delay="499"/>
                                          </p:stCondLst>
                                        </p:cTn>
                                        <p:tgtEl>
                                          <p:spTgt spid="304"/>
                                        </p:tgtEl>
                                        <p:attrNameLst>
                                          <p:attrName>style.visibility</p:attrName>
                                        </p:attrNameLst>
                                      </p:cBhvr>
                                      <p:to>
                                        <p:strVal val="visible"/>
                                      </p:to>
                                    </p:set>
                                  </p:childTnLst>
                                </p:cTn>
                              </p:par>
                              <p:par>
                                <p:cTn id="157" presetID="1" presetClass="entr" presetSubtype="0" fill="hold" grpId="2" nodeType="withEffect">
                                  <p:stCondLst>
                                    <p:cond delay="0"/>
                                  </p:stCondLst>
                                  <p:childTnLst>
                                    <p:set>
                                      <p:cBhvr>
                                        <p:cTn id="158" dur="1" fill="hold">
                                          <p:stCondLst>
                                            <p:cond delay="0"/>
                                          </p:stCondLst>
                                        </p:cTn>
                                        <p:tgtEl>
                                          <p:spTgt spid="325"/>
                                        </p:tgtEl>
                                        <p:attrNameLst>
                                          <p:attrName>style.visibility</p:attrName>
                                        </p:attrNameLst>
                                      </p:cBhvr>
                                      <p:to>
                                        <p:strVal val="visible"/>
                                      </p:to>
                                    </p:set>
                                  </p:childTnLst>
                                  <p:subTnLst>
                                    <p:set>
                                      <p:cBhvr override="childStyle">
                                        <p:cTn dur="1" fill="hold" display="0" masterRel="nextClick" afterEffect="1"/>
                                        <p:tgtEl>
                                          <p:spTgt spid="325"/>
                                        </p:tgtEl>
                                        <p:attrNameLst>
                                          <p:attrName>style.visibility</p:attrName>
                                        </p:attrNameLst>
                                      </p:cBhvr>
                                      <p:to>
                                        <p:strVal val="hidden"/>
                                      </p:to>
                                    </p:set>
                                  </p:subTnLst>
                                </p:cTn>
                              </p:par>
                            </p:childTnLst>
                          </p:cTn>
                        </p:par>
                      </p:childTnLst>
                    </p:cTn>
                  </p:par>
                  <p:par>
                    <p:cTn id="159" fill="hold">
                      <p:stCondLst>
                        <p:cond delay="indefinite"/>
                      </p:stCondLst>
                      <p:childTnLst>
                        <p:par>
                          <p:cTn id="160" fill="hold">
                            <p:stCondLst>
                              <p:cond delay="0"/>
                            </p:stCondLst>
                            <p:childTnLst>
                              <p:par>
                                <p:cTn id="161" presetID="1" presetClass="entr" presetSubtype="0" fill="hold" grpId="2" nodeType="clickEffect">
                                  <p:stCondLst>
                                    <p:cond delay="0"/>
                                  </p:stCondLst>
                                  <p:childTnLst>
                                    <p:set>
                                      <p:cBhvr>
                                        <p:cTn id="162" dur="1" fill="hold">
                                          <p:stCondLst>
                                            <p:cond delay="0"/>
                                          </p:stCondLst>
                                        </p:cTn>
                                        <p:tgtEl>
                                          <p:spTgt spid="327"/>
                                        </p:tgtEl>
                                        <p:attrNameLst>
                                          <p:attrName>style.visibility</p:attrName>
                                        </p:attrNameLst>
                                      </p:cBhvr>
                                      <p:to>
                                        <p:strVal val="visible"/>
                                      </p:to>
                                    </p:set>
                                  </p:childTnLst>
                                  <p:subTnLst>
                                    <p:set>
                                      <p:cBhvr override="childStyle">
                                        <p:cTn dur="1" fill="hold" display="0" masterRel="nextClick" afterEffect="1"/>
                                        <p:tgtEl>
                                          <p:spTgt spid="327"/>
                                        </p:tgtEl>
                                        <p:attrNameLst>
                                          <p:attrName>style.visibility</p:attrName>
                                        </p:attrNameLst>
                                      </p:cBhvr>
                                      <p:to>
                                        <p:strVal val="hidden"/>
                                      </p:to>
                                    </p:set>
                                  </p:subTnLst>
                                </p:cTn>
                              </p:par>
                            </p:childTnLst>
                          </p:cTn>
                        </p:par>
                      </p:childTnLst>
                    </p:cTn>
                  </p:par>
                  <p:par>
                    <p:cTn id="163" fill="hold">
                      <p:stCondLst>
                        <p:cond delay="indefinite"/>
                      </p:stCondLst>
                      <p:childTnLst>
                        <p:par>
                          <p:cTn id="164" fill="hold">
                            <p:stCondLst>
                              <p:cond delay="0"/>
                            </p:stCondLst>
                            <p:childTnLst>
                              <p:par>
                                <p:cTn id="165" presetID="1" presetClass="entr" presetSubtype="0" fill="hold" nodeType="clickEffect">
                                  <p:stCondLst>
                                    <p:cond delay="0"/>
                                  </p:stCondLst>
                                  <p:childTnLst>
                                    <p:set>
                                      <p:cBhvr>
                                        <p:cTn id="166" dur="1" fill="hold">
                                          <p:stCondLst>
                                            <p:cond delay="499"/>
                                          </p:stCondLst>
                                        </p:cTn>
                                        <p:tgtEl>
                                          <p:spTgt spid="301"/>
                                        </p:tgtEl>
                                        <p:attrNameLst>
                                          <p:attrName>style.visibility</p:attrName>
                                        </p:attrNameLst>
                                      </p:cBhvr>
                                      <p:to>
                                        <p:strVal val="visible"/>
                                      </p:to>
                                    </p:set>
                                  </p:childTnLst>
                                </p:cTn>
                              </p:par>
                              <p:par>
                                <p:cTn id="167" presetID="1" presetClass="entr" presetSubtype="0" fill="hold" grpId="2" nodeType="withEffect">
                                  <p:stCondLst>
                                    <p:cond delay="0"/>
                                  </p:stCondLst>
                                  <p:childTnLst>
                                    <p:set>
                                      <p:cBhvr>
                                        <p:cTn id="168" dur="1" fill="hold">
                                          <p:stCondLst>
                                            <p:cond delay="0"/>
                                          </p:stCondLst>
                                        </p:cTn>
                                        <p:tgtEl>
                                          <p:spTgt spid="326"/>
                                        </p:tgtEl>
                                        <p:attrNameLst>
                                          <p:attrName>style.visibility</p:attrName>
                                        </p:attrNameLst>
                                      </p:cBhvr>
                                      <p:to>
                                        <p:strVal val="visible"/>
                                      </p:to>
                                    </p:set>
                                  </p:childTnLst>
                                  <p:subTnLst>
                                    <p:set>
                                      <p:cBhvr override="childStyle">
                                        <p:cTn dur="1" fill="hold" display="0" masterRel="nextClick" afterEffect="1"/>
                                        <p:tgtEl>
                                          <p:spTgt spid="326"/>
                                        </p:tgtEl>
                                        <p:attrNameLst>
                                          <p:attrName>style.visibility</p:attrName>
                                        </p:attrNameLst>
                                      </p:cBhvr>
                                      <p:to>
                                        <p:strVal val="hidden"/>
                                      </p:to>
                                    </p:set>
                                  </p:subTnLst>
                                </p:cTn>
                              </p:par>
                            </p:childTnLst>
                          </p:cTn>
                        </p:par>
                      </p:childTnLst>
                    </p:cTn>
                  </p:par>
                  <p:par>
                    <p:cTn id="169" fill="hold">
                      <p:stCondLst>
                        <p:cond delay="indefinite"/>
                      </p:stCondLst>
                      <p:childTnLst>
                        <p:par>
                          <p:cTn id="170" fill="hold">
                            <p:stCondLst>
                              <p:cond delay="0"/>
                            </p:stCondLst>
                            <p:childTnLst>
                              <p:par>
                                <p:cTn id="171" presetID="1" presetClass="entr" presetSubtype="0" fill="hold" nodeType="clickEffect">
                                  <p:stCondLst>
                                    <p:cond delay="0"/>
                                  </p:stCondLst>
                                  <p:childTnLst>
                                    <p:set>
                                      <p:cBhvr>
                                        <p:cTn id="172" dur="1" fill="hold">
                                          <p:stCondLst>
                                            <p:cond delay="499"/>
                                          </p:stCondLst>
                                        </p:cTn>
                                        <p:tgtEl>
                                          <p:spTgt spid="310"/>
                                        </p:tgtEl>
                                        <p:attrNameLst>
                                          <p:attrName>style.visibility</p:attrName>
                                        </p:attrNameLst>
                                      </p:cBhvr>
                                      <p:to>
                                        <p:strVal val="visible"/>
                                      </p:to>
                                    </p:set>
                                  </p:childTnLst>
                                </p:cTn>
                              </p:par>
                              <p:par>
                                <p:cTn id="173" presetID="1" presetClass="entr" presetSubtype="0" fill="hold" grpId="3" nodeType="withEffect">
                                  <p:stCondLst>
                                    <p:cond delay="0"/>
                                  </p:stCondLst>
                                  <p:childTnLst>
                                    <p:set>
                                      <p:cBhvr>
                                        <p:cTn id="174" dur="1" fill="hold">
                                          <p:stCondLst>
                                            <p:cond delay="0"/>
                                          </p:stCondLst>
                                        </p:cTn>
                                        <p:tgtEl>
                                          <p:spTgt spid="325"/>
                                        </p:tgtEl>
                                        <p:attrNameLst>
                                          <p:attrName>style.visibility</p:attrName>
                                        </p:attrNameLst>
                                      </p:cBhvr>
                                      <p:to>
                                        <p:strVal val="visible"/>
                                      </p:to>
                                    </p:set>
                                  </p:childTnLst>
                                  <p:subTnLst>
                                    <p:set>
                                      <p:cBhvr override="childStyle">
                                        <p:cTn dur="1" fill="hold" display="0" masterRel="nextClick" afterEffect="1"/>
                                        <p:tgtEl>
                                          <p:spTgt spid="325"/>
                                        </p:tgtEl>
                                        <p:attrNameLst>
                                          <p:attrName>style.visibility</p:attrName>
                                        </p:attrNameLst>
                                      </p:cBhvr>
                                      <p:to>
                                        <p:strVal val="hidden"/>
                                      </p:to>
                                    </p:set>
                                  </p:subTnLst>
                                </p:cTn>
                              </p:par>
                            </p:childTnLst>
                          </p:cTn>
                        </p:par>
                      </p:childTnLst>
                    </p:cTn>
                  </p:par>
                  <p:par>
                    <p:cTn id="175" fill="hold">
                      <p:stCondLst>
                        <p:cond delay="indefinite"/>
                      </p:stCondLst>
                      <p:childTnLst>
                        <p:par>
                          <p:cTn id="176" fill="hold">
                            <p:stCondLst>
                              <p:cond delay="0"/>
                            </p:stCondLst>
                            <p:childTnLst>
                              <p:par>
                                <p:cTn id="177" presetID="1" presetClass="entr" presetSubtype="0" fill="hold" grpId="3" nodeType="clickEffect">
                                  <p:stCondLst>
                                    <p:cond delay="0"/>
                                  </p:stCondLst>
                                  <p:childTnLst>
                                    <p:set>
                                      <p:cBhvr>
                                        <p:cTn id="178" dur="1" fill="hold">
                                          <p:stCondLst>
                                            <p:cond delay="0"/>
                                          </p:stCondLst>
                                        </p:cTn>
                                        <p:tgtEl>
                                          <p:spTgt spid="327"/>
                                        </p:tgtEl>
                                        <p:attrNameLst>
                                          <p:attrName>style.visibility</p:attrName>
                                        </p:attrNameLst>
                                      </p:cBhvr>
                                      <p:to>
                                        <p:strVal val="visible"/>
                                      </p:to>
                                    </p:set>
                                  </p:childTnLst>
                                  <p:subTnLst>
                                    <p:set>
                                      <p:cBhvr override="childStyle">
                                        <p:cTn dur="1" fill="hold" display="0" masterRel="nextClick" afterEffect="1"/>
                                        <p:tgtEl>
                                          <p:spTgt spid="327"/>
                                        </p:tgtEl>
                                        <p:attrNameLst>
                                          <p:attrName>style.visibility</p:attrName>
                                        </p:attrNameLst>
                                      </p:cBhvr>
                                      <p:to>
                                        <p:strVal val="hidden"/>
                                      </p:to>
                                    </p:set>
                                  </p:subTnLst>
                                </p:cTn>
                              </p:par>
                            </p:childTnLst>
                          </p:cTn>
                        </p:par>
                      </p:childTnLst>
                    </p:cTn>
                  </p:par>
                  <p:par>
                    <p:cTn id="179" fill="hold">
                      <p:stCondLst>
                        <p:cond delay="indefinite"/>
                      </p:stCondLst>
                      <p:childTnLst>
                        <p:par>
                          <p:cTn id="180" fill="hold">
                            <p:stCondLst>
                              <p:cond delay="0"/>
                            </p:stCondLst>
                            <p:childTnLst>
                              <p:par>
                                <p:cTn id="181" presetID="1" presetClass="entr" presetSubtype="0" fill="hold" nodeType="clickEffect">
                                  <p:stCondLst>
                                    <p:cond delay="0"/>
                                  </p:stCondLst>
                                  <p:childTnLst>
                                    <p:set>
                                      <p:cBhvr>
                                        <p:cTn id="182" dur="1" fill="hold">
                                          <p:stCondLst>
                                            <p:cond delay="499"/>
                                          </p:stCondLst>
                                        </p:cTn>
                                        <p:tgtEl>
                                          <p:spTgt spid="307"/>
                                        </p:tgtEl>
                                        <p:attrNameLst>
                                          <p:attrName>style.visibility</p:attrName>
                                        </p:attrNameLst>
                                      </p:cBhvr>
                                      <p:to>
                                        <p:strVal val="visible"/>
                                      </p:to>
                                    </p:set>
                                  </p:childTnLst>
                                </p:cTn>
                              </p:par>
                              <p:par>
                                <p:cTn id="183" presetID="1" presetClass="entr" presetSubtype="0" fill="hold" grpId="3" nodeType="withEffect">
                                  <p:stCondLst>
                                    <p:cond delay="0"/>
                                  </p:stCondLst>
                                  <p:childTnLst>
                                    <p:set>
                                      <p:cBhvr>
                                        <p:cTn id="184" dur="1" fill="hold">
                                          <p:stCondLst>
                                            <p:cond delay="0"/>
                                          </p:stCondLst>
                                        </p:cTn>
                                        <p:tgtEl>
                                          <p:spTgt spid="326"/>
                                        </p:tgtEl>
                                        <p:attrNameLst>
                                          <p:attrName>style.visibility</p:attrName>
                                        </p:attrNameLst>
                                      </p:cBhvr>
                                      <p:to>
                                        <p:strVal val="visible"/>
                                      </p:to>
                                    </p:set>
                                  </p:childTnLst>
                                  <p:subTnLst>
                                    <p:set>
                                      <p:cBhvr override="childStyle">
                                        <p:cTn dur="1" fill="hold" display="0" masterRel="nextClick" afterEffect="1"/>
                                        <p:tgtEl>
                                          <p:spTgt spid="326"/>
                                        </p:tgtEl>
                                        <p:attrNameLst>
                                          <p:attrName>style.visibility</p:attrName>
                                        </p:attrNameLst>
                                      </p:cBhvr>
                                      <p:to>
                                        <p:strVal val="hidden"/>
                                      </p:to>
                                    </p:set>
                                  </p:subTnLst>
                                </p:cTn>
                              </p:par>
                            </p:childTnLst>
                          </p:cTn>
                        </p:par>
                      </p:childTnLst>
                    </p:cTn>
                  </p:par>
                  <p:par>
                    <p:cTn id="185" fill="hold">
                      <p:stCondLst>
                        <p:cond delay="indefinite"/>
                      </p:stCondLst>
                      <p:childTnLst>
                        <p:par>
                          <p:cTn id="186" fill="hold">
                            <p:stCondLst>
                              <p:cond delay="0"/>
                            </p:stCondLst>
                            <p:childTnLst>
                              <p:par>
                                <p:cTn id="187" presetID="1" presetClass="entr" presetSubtype="0" fill="hold" nodeType="clickEffect">
                                  <p:stCondLst>
                                    <p:cond delay="0"/>
                                  </p:stCondLst>
                                  <p:childTnLst>
                                    <p:set>
                                      <p:cBhvr>
                                        <p:cTn id="188" dur="1" fill="hold">
                                          <p:stCondLst>
                                            <p:cond delay="499"/>
                                          </p:stCondLst>
                                        </p:cTn>
                                        <p:tgtEl>
                                          <p:spTgt spid="316"/>
                                        </p:tgtEl>
                                        <p:attrNameLst>
                                          <p:attrName>style.visibility</p:attrName>
                                        </p:attrNameLst>
                                      </p:cBhvr>
                                      <p:to>
                                        <p:strVal val="visible"/>
                                      </p:to>
                                    </p:set>
                                  </p:childTnLst>
                                </p:cTn>
                              </p:par>
                              <p:par>
                                <p:cTn id="189" presetID="1" presetClass="entr" presetSubtype="0" fill="hold" grpId="4" nodeType="withEffect">
                                  <p:stCondLst>
                                    <p:cond delay="0"/>
                                  </p:stCondLst>
                                  <p:childTnLst>
                                    <p:set>
                                      <p:cBhvr>
                                        <p:cTn id="190" dur="1" fill="hold">
                                          <p:stCondLst>
                                            <p:cond delay="0"/>
                                          </p:stCondLst>
                                        </p:cTn>
                                        <p:tgtEl>
                                          <p:spTgt spid="325"/>
                                        </p:tgtEl>
                                        <p:attrNameLst>
                                          <p:attrName>style.visibility</p:attrName>
                                        </p:attrNameLst>
                                      </p:cBhvr>
                                      <p:to>
                                        <p:strVal val="visible"/>
                                      </p:to>
                                    </p:set>
                                  </p:childTnLst>
                                  <p:subTnLst>
                                    <p:set>
                                      <p:cBhvr override="childStyle">
                                        <p:cTn dur="1" fill="hold" display="0" masterRel="nextClick" afterEffect="1"/>
                                        <p:tgtEl>
                                          <p:spTgt spid="325"/>
                                        </p:tgtEl>
                                        <p:attrNameLst>
                                          <p:attrName>style.visibility</p:attrName>
                                        </p:attrNameLst>
                                      </p:cBhvr>
                                      <p:to>
                                        <p:strVal val="hidden"/>
                                      </p:to>
                                    </p:set>
                                  </p:subTnLst>
                                </p:cTn>
                              </p:par>
                            </p:childTnLst>
                          </p:cTn>
                        </p:par>
                      </p:childTnLst>
                    </p:cTn>
                  </p:par>
                  <p:par>
                    <p:cTn id="191" fill="hold">
                      <p:stCondLst>
                        <p:cond delay="indefinite"/>
                      </p:stCondLst>
                      <p:childTnLst>
                        <p:par>
                          <p:cTn id="192" fill="hold">
                            <p:stCondLst>
                              <p:cond delay="0"/>
                            </p:stCondLst>
                            <p:childTnLst>
                              <p:par>
                                <p:cTn id="193" presetID="1" presetClass="entr" presetSubtype="0" fill="hold" grpId="4" nodeType="clickEffect">
                                  <p:stCondLst>
                                    <p:cond delay="0"/>
                                  </p:stCondLst>
                                  <p:childTnLst>
                                    <p:set>
                                      <p:cBhvr>
                                        <p:cTn id="194" dur="1" fill="hold">
                                          <p:stCondLst>
                                            <p:cond delay="0"/>
                                          </p:stCondLst>
                                        </p:cTn>
                                        <p:tgtEl>
                                          <p:spTgt spid="327"/>
                                        </p:tgtEl>
                                        <p:attrNameLst>
                                          <p:attrName>style.visibility</p:attrName>
                                        </p:attrNameLst>
                                      </p:cBhvr>
                                      <p:to>
                                        <p:strVal val="visible"/>
                                      </p:to>
                                    </p:set>
                                  </p:childTnLst>
                                  <p:subTnLst>
                                    <p:set>
                                      <p:cBhvr override="childStyle">
                                        <p:cTn dur="1" fill="hold" display="0" masterRel="nextClick" afterEffect="1"/>
                                        <p:tgtEl>
                                          <p:spTgt spid="327"/>
                                        </p:tgtEl>
                                        <p:attrNameLst>
                                          <p:attrName>style.visibility</p:attrName>
                                        </p:attrNameLst>
                                      </p:cBhvr>
                                      <p:to>
                                        <p:strVal val="hidden"/>
                                      </p:to>
                                    </p:set>
                                  </p:subTnLst>
                                </p:cTn>
                              </p:par>
                            </p:childTnLst>
                          </p:cTn>
                        </p:par>
                      </p:childTnLst>
                    </p:cTn>
                  </p:par>
                  <p:par>
                    <p:cTn id="195" fill="hold">
                      <p:stCondLst>
                        <p:cond delay="indefinite"/>
                      </p:stCondLst>
                      <p:childTnLst>
                        <p:par>
                          <p:cTn id="196" fill="hold">
                            <p:stCondLst>
                              <p:cond delay="0"/>
                            </p:stCondLst>
                            <p:childTnLst>
                              <p:par>
                                <p:cTn id="197" presetID="1" presetClass="entr" presetSubtype="0" fill="hold" nodeType="clickEffect">
                                  <p:stCondLst>
                                    <p:cond delay="0"/>
                                  </p:stCondLst>
                                  <p:childTnLst>
                                    <p:set>
                                      <p:cBhvr>
                                        <p:cTn id="198" dur="1" fill="hold">
                                          <p:stCondLst>
                                            <p:cond delay="499"/>
                                          </p:stCondLst>
                                        </p:cTn>
                                        <p:tgtEl>
                                          <p:spTgt spid="313"/>
                                        </p:tgtEl>
                                        <p:attrNameLst>
                                          <p:attrName>style.visibility</p:attrName>
                                        </p:attrNameLst>
                                      </p:cBhvr>
                                      <p:to>
                                        <p:strVal val="visible"/>
                                      </p:to>
                                    </p:set>
                                  </p:childTnLst>
                                </p:cTn>
                              </p:par>
                              <p:par>
                                <p:cTn id="199" presetID="1" presetClass="entr" presetSubtype="0" fill="hold" grpId="4" nodeType="withEffect">
                                  <p:stCondLst>
                                    <p:cond delay="0"/>
                                  </p:stCondLst>
                                  <p:childTnLst>
                                    <p:set>
                                      <p:cBhvr>
                                        <p:cTn id="200" dur="1" fill="hold">
                                          <p:stCondLst>
                                            <p:cond delay="0"/>
                                          </p:stCondLst>
                                        </p:cTn>
                                        <p:tgtEl>
                                          <p:spTgt spid="326"/>
                                        </p:tgtEl>
                                        <p:attrNameLst>
                                          <p:attrName>style.visibility</p:attrName>
                                        </p:attrNameLst>
                                      </p:cBhvr>
                                      <p:to>
                                        <p:strVal val="visible"/>
                                      </p:to>
                                    </p:set>
                                  </p:childTnLst>
                                  <p:subTnLst>
                                    <p:set>
                                      <p:cBhvr override="childStyle">
                                        <p:cTn dur="1" fill="hold" display="0" masterRel="nextClick" afterEffect="1"/>
                                        <p:tgtEl>
                                          <p:spTgt spid="326"/>
                                        </p:tgtEl>
                                        <p:attrNameLst>
                                          <p:attrName>style.visibility</p:attrName>
                                        </p:attrNameLst>
                                      </p:cBhvr>
                                      <p:to>
                                        <p:strVal val="hidden"/>
                                      </p:to>
                                    </p:set>
                                  </p:subTnLst>
                                </p:cTn>
                              </p:par>
                            </p:childTnLst>
                          </p:cTn>
                        </p:par>
                      </p:childTnLst>
                    </p:cTn>
                  </p:par>
                  <p:par>
                    <p:cTn id="201" fill="hold">
                      <p:stCondLst>
                        <p:cond delay="indefinite"/>
                      </p:stCondLst>
                      <p:childTnLst>
                        <p:par>
                          <p:cTn id="202" fill="hold">
                            <p:stCondLst>
                              <p:cond delay="0"/>
                            </p:stCondLst>
                            <p:childTnLst>
                              <p:par>
                                <p:cTn id="203" presetID="1" presetClass="entr" presetSubtype="0" fill="hold" nodeType="clickEffect">
                                  <p:stCondLst>
                                    <p:cond delay="0"/>
                                  </p:stCondLst>
                                  <p:childTnLst>
                                    <p:set>
                                      <p:cBhvr>
                                        <p:cTn id="204" dur="1" fill="hold">
                                          <p:stCondLst>
                                            <p:cond delay="499"/>
                                          </p:stCondLst>
                                        </p:cTn>
                                        <p:tgtEl>
                                          <p:spTgt spid="319"/>
                                        </p:tgtEl>
                                        <p:attrNameLst>
                                          <p:attrName>style.visibility</p:attrName>
                                        </p:attrNameLst>
                                      </p:cBhvr>
                                      <p:to>
                                        <p:strVal val="visible"/>
                                      </p:to>
                                    </p:set>
                                  </p:childTnLst>
                                </p:cTn>
                              </p:par>
                              <p:par>
                                <p:cTn id="205" presetID="1" presetClass="entr" presetSubtype="0" fill="hold" grpId="5" nodeType="withEffect">
                                  <p:stCondLst>
                                    <p:cond delay="0"/>
                                  </p:stCondLst>
                                  <p:childTnLst>
                                    <p:set>
                                      <p:cBhvr>
                                        <p:cTn id="206" dur="1" fill="hold">
                                          <p:stCondLst>
                                            <p:cond delay="0"/>
                                          </p:stCondLst>
                                        </p:cTn>
                                        <p:tgtEl>
                                          <p:spTgt spid="325"/>
                                        </p:tgtEl>
                                        <p:attrNameLst>
                                          <p:attrName>style.visibility</p:attrName>
                                        </p:attrNameLst>
                                      </p:cBhvr>
                                      <p:to>
                                        <p:strVal val="visible"/>
                                      </p:to>
                                    </p:set>
                                  </p:childTnLst>
                                  <p:subTnLst>
                                    <p:set>
                                      <p:cBhvr override="childStyle">
                                        <p:cTn dur="1" fill="hold" display="0" masterRel="nextClick" afterEffect="1"/>
                                        <p:tgtEl>
                                          <p:spTgt spid="325"/>
                                        </p:tgtEl>
                                        <p:attrNameLst>
                                          <p:attrName>style.visibility</p:attrName>
                                        </p:attrNameLst>
                                      </p:cBhvr>
                                      <p:to>
                                        <p:strVal val="hidden"/>
                                      </p:to>
                                    </p:set>
                                  </p:subTnLst>
                                </p:cTn>
                              </p:par>
                            </p:childTnLst>
                          </p:cTn>
                        </p:par>
                        <p:par>
                          <p:cTn id="207" fill="hold">
                            <p:stCondLst>
                              <p:cond delay="500"/>
                            </p:stCondLst>
                            <p:childTnLst>
                              <p:par>
                                <p:cTn id="208" presetID="1" presetClass="entr" presetSubtype="0" fill="hold" grpId="0" nodeType="afterEffect">
                                  <p:stCondLst>
                                    <p:cond delay="0"/>
                                  </p:stCondLst>
                                  <p:childTnLst>
                                    <p:set>
                                      <p:cBhvr>
                                        <p:cTn id="209" dur="1" fill="hold">
                                          <p:stCondLst>
                                            <p:cond delay="499"/>
                                          </p:stCondLst>
                                        </p:cTn>
                                        <p:tgtEl>
                                          <p:spTgt spid="328"/>
                                        </p:tgtEl>
                                        <p:attrNameLst>
                                          <p:attrName>style.visibility</p:attrName>
                                        </p:attrNameLst>
                                      </p:cBhvr>
                                      <p:to>
                                        <p:strVal val="visible"/>
                                      </p:to>
                                    </p:set>
                                  </p:childTnLst>
                                </p:cTn>
                              </p:par>
                            </p:childTnLst>
                          </p:cTn>
                        </p:par>
                      </p:childTnLst>
                    </p:cTn>
                  </p:par>
                  <p:par>
                    <p:cTn id="210" fill="hold">
                      <p:stCondLst>
                        <p:cond delay="indefinite"/>
                      </p:stCondLst>
                      <p:childTnLst>
                        <p:par>
                          <p:cTn id="211" fill="hold">
                            <p:stCondLst>
                              <p:cond delay="0"/>
                            </p:stCondLst>
                            <p:childTnLst>
                              <p:par>
                                <p:cTn id="212" presetID="1" presetClass="entr" presetSubtype="0" fill="hold" grpId="0" nodeType="clickEffect">
                                  <p:stCondLst>
                                    <p:cond delay="0"/>
                                  </p:stCondLst>
                                  <p:childTnLst>
                                    <p:set>
                                      <p:cBhvr>
                                        <p:cTn id="213" dur="1" fill="hold">
                                          <p:stCondLst>
                                            <p:cond delay="0"/>
                                          </p:stCondLst>
                                        </p:cTn>
                                        <p:tgtEl>
                                          <p:spTgt spid="272"/>
                                        </p:tgtEl>
                                        <p:attrNameLst>
                                          <p:attrName>style.visibility</p:attrName>
                                        </p:attrNameLst>
                                      </p:cBhvr>
                                      <p:to>
                                        <p:strVal val="visible"/>
                                      </p:to>
                                    </p:set>
                                  </p:childTnLst>
                                  <p:subTnLst>
                                    <p:set>
                                      <p:cBhvr override="childStyle">
                                        <p:cTn dur="1" fill="hold" display="0" masterRel="nextClick" afterEffect="1"/>
                                        <p:tgtEl>
                                          <p:spTgt spid="272"/>
                                        </p:tgtEl>
                                        <p:attrNameLst>
                                          <p:attrName>style.visibility</p:attrName>
                                        </p:attrNameLst>
                                      </p:cBhvr>
                                      <p:to>
                                        <p:strVal val="hidden"/>
                                      </p:to>
                                    </p:set>
                                  </p:subTnLst>
                                </p:cTn>
                              </p:par>
                            </p:childTnLst>
                          </p:cTn>
                        </p:par>
                      </p:childTnLst>
                    </p:cTn>
                  </p:par>
                  <p:par>
                    <p:cTn id="214" fill="hold">
                      <p:stCondLst>
                        <p:cond delay="indefinite"/>
                      </p:stCondLst>
                      <p:childTnLst>
                        <p:par>
                          <p:cTn id="215" fill="hold">
                            <p:stCondLst>
                              <p:cond delay="0"/>
                            </p:stCondLst>
                            <p:childTnLst>
                              <p:par>
                                <p:cTn id="216" presetID="53" presetClass="exit" presetSubtype="0" fill="hold" nodeType="clickEffect">
                                  <p:stCondLst>
                                    <p:cond delay="0"/>
                                  </p:stCondLst>
                                  <p:childTnLst>
                                    <p:anim calcmode="lin" valueType="num">
                                      <p:cBhvr>
                                        <p:cTn id="217" dur="500"/>
                                        <p:tgtEl>
                                          <p:spTgt spid="277"/>
                                        </p:tgtEl>
                                        <p:attrNameLst>
                                          <p:attrName>ppt_w</p:attrName>
                                        </p:attrNameLst>
                                      </p:cBhvr>
                                      <p:tavLst>
                                        <p:tav tm="0">
                                          <p:val>
                                            <p:strVal val="ppt_w"/>
                                          </p:val>
                                        </p:tav>
                                        <p:tav tm="100000">
                                          <p:val>
                                            <p:fltVal val="0"/>
                                          </p:val>
                                        </p:tav>
                                      </p:tavLst>
                                    </p:anim>
                                    <p:anim calcmode="lin" valueType="num">
                                      <p:cBhvr>
                                        <p:cTn id="218" dur="500"/>
                                        <p:tgtEl>
                                          <p:spTgt spid="277"/>
                                        </p:tgtEl>
                                        <p:attrNameLst>
                                          <p:attrName>ppt_h</p:attrName>
                                        </p:attrNameLst>
                                      </p:cBhvr>
                                      <p:tavLst>
                                        <p:tav tm="0">
                                          <p:val>
                                            <p:strVal val="ppt_h"/>
                                          </p:val>
                                        </p:tav>
                                        <p:tav tm="100000">
                                          <p:val>
                                            <p:fltVal val="0"/>
                                          </p:val>
                                        </p:tav>
                                      </p:tavLst>
                                    </p:anim>
                                    <p:animEffect transition="out" filter="fade">
                                      <p:cBhvr>
                                        <p:cTn id="219" dur="500"/>
                                        <p:tgtEl>
                                          <p:spTgt spid="277"/>
                                        </p:tgtEl>
                                      </p:cBhvr>
                                    </p:animEffect>
                                    <p:set>
                                      <p:cBhvr>
                                        <p:cTn id="220" dur="1" fill="hold">
                                          <p:stCondLst>
                                            <p:cond delay="499"/>
                                          </p:stCondLst>
                                        </p:cTn>
                                        <p:tgtEl>
                                          <p:spTgt spid="277"/>
                                        </p:tgtEl>
                                        <p:attrNameLst>
                                          <p:attrName>style.visibility</p:attrName>
                                        </p:attrNameLst>
                                      </p:cBhvr>
                                      <p:to>
                                        <p:strVal val="hidden"/>
                                      </p:to>
                                    </p:set>
                                  </p:childTnLst>
                                </p:cTn>
                              </p:par>
                              <p:par>
                                <p:cTn id="221" presetID="1" presetClass="exit" presetSubtype="0" fill="hold" grpId="1" nodeType="withEffect">
                                  <p:stCondLst>
                                    <p:cond delay="0"/>
                                  </p:stCondLst>
                                  <p:childTnLst>
                                    <p:set>
                                      <p:cBhvr>
                                        <p:cTn id="222" dur="1" fill="hold">
                                          <p:stCondLst>
                                            <p:cond delay="0"/>
                                          </p:stCondLst>
                                        </p:cTn>
                                        <p:tgtEl>
                                          <p:spTgt spid="328"/>
                                        </p:tgtEl>
                                        <p:attrNameLst>
                                          <p:attrName>style.visibility</p:attrName>
                                        </p:attrNameLst>
                                      </p:cBhvr>
                                      <p:to>
                                        <p:strVal val="hidden"/>
                                      </p:to>
                                    </p:set>
                                  </p:childTnLst>
                                </p:cTn>
                              </p:par>
                              <p:par>
                                <p:cTn id="223" presetID="1" presetClass="exit" presetSubtype="0" fill="hold" nodeType="withEffect">
                                  <p:stCondLst>
                                    <p:cond delay="0"/>
                                  </p:stCondLst>
                                  <p:childTnLst>
                                    <p:set>
                                      <p:cBhvr>
                                        <p:cTn id="224" dur="1" fill="hold">
                                          <p:stCondLst>
                                            <p:cond delay="0"/>
                                          </p:stCondLst>
                                        </p:cTn>
                                        <p:tgtEl>
                                          <p:spTgt spid="313"/>
                                        </p:tgtEl>
                                        <p:attrNameLst>
                                          <p:attrName>style.visibility</p:attrName>
                                        </p:attrNameLst>
                                      </p:cBhvr>
                                      <p:to>
                                        <p:strVal val="hidden"/>
                                      </p:to>
                                    </p:set>
                                  </p:childTnLst>
                                </p:cTn>
                              </p:par>
                              <p:par>
                                <p:cTn id="225" presetID="1" presetClass="exit" presetSubtype="0" fill="hold" nodeType="withEffect">
                                  <p:stCondLst>
                                    <p:cond delay="0"/>
                                  </p:stCondLst>
                                  <p:childTnLst>
                                    <p:set>
                                      <p:cBhvr>
                                        <p:cTn id="226" dur="1" fill="hold">
                                          <p:stCondLst>
                                            <p:cond delay="0"/>
                                          </p:stCondLst>
                                        </p:cTn>
                                        <p:tgtEl>
                                          <p:spTgt spid="316"/>
                                        </p:tgtEl>
                                        <p:attrNameLst>
                                          <p:attrName>style.visibility</p:attrName>
                                        </p:attrNameLst>
                                      </p:cBhvr>
                                      <p:to>
                                        <p:strVal val="hidden"/>
                                      </p:to>
                                    </p:set>
                                  </p:childTnLst>
                                </p:cTn>
                              </p:par>
                              <p:par>
                                <p:cTn id="227" presetID="1" presetClass="exit" presetSubtype="0" fill="hold" nodeType="withEffect">
                                  <p:stCondLst>
                                    <p:cond delay="0"/>
                                  </p:stCondLst>
                                  <p:childTnLst>
                                    <p:set>
                                      <p:cBhvr>
                                        <p:cTn id="228" dur="1" fill="hold">
                                          <p:stCondLst>
                                            <p:cond delay="0"/>
                                          </p:stCondLst>
                                        </p:cTn>
                                        <p:tgtEl>
                                          <p:spTgt spid="319"/>
                                        </p:tgtEl>
                                        <p:attrNameLst>
                                          <p:attrName>style.visibility</p:attrName>
                                        </p:attrNameLst>
                                      </p:cBhvr>
                                      <p:to>
                                        <p:strVal val="hidden"/>
                                      </p:to>
                                    </p:set>
                                  </p:childTnLst>
                                </p:cTn>
                              </p:par>
                              <p:par>
                                <p:cTn id="229" presetID="1" presetClass="exit" presetSubtype="0" fill="hold" nodeType="withEffect">
                                  <p:stCondLst>
                                    <p:cond delay="0"/>
                                  </p:stCondLst>
                                  <p:childTnLst>
                                    <p:set>
                                      <p:cBhvr>
                                        <p:cTn id="230" dur="1" fill="hold">
                                          <p:stCondLst>
                                            <p:cond delay="0"/>
                                          </p:stCondLst>
                                        </p:cTn>
                                        <p:tgtEl>
                                          <p:spTgt spid="289"/>
                                        </p:tgtEl>
                                        <p:attrNameLst>
                                          <p:attrName>style.visibility</p:attrName>
                                        </p:attrNameLst>
                                      </p:cBhvr>
                                      <p:to>
                                        <p:strVal val="hidden"/>
                                      </p:to>
                                    </p:set>
                                  </p:childTnLst>
                                </p:cTn>
                              </p:par>
                              <p:par>
                                <p:cTn id="231" presetID="1" presetClass="exit" presetSubtype="0" fill="hold" nodeType="withEffect">
                                  <p:stCondLst>
                                    <p:cond delay="0"/>
                                  </p:stCondLst>
                                  <p:childTnLst>
                                    <p:set>
                                      <p:cBhvr>
                                        <p:cTn id="232" dur="1" fill="hold">
                                          <p:stCondLst>
                                            <p:cond delay="0"/>
                                          </p:stCondLst>
                                        </p:cTn>
                                        <p:tgtEl>
                                          <p:spTgt spid="292"/>
                                        </p:tgtEl>
                                        <p:attrNameLst>
                                          <p:attrName>style.visibility</p:attrName>
                                        </p:attrNameLst>
                                      </p:cBhvr>
                                      <p:to>
                                        <p:strVal val="hidden"/>
                                      </p:to>
                                    </p:set>
                                  </p:childTnLst>
                                </p:cTn>
                              </p:par>
                              <p:par>
                                <p:cTn id="233" presetID="1" presetClass="exit" presetSubtype="0" fill="hold" nodeType="withEffect">
                                  <p:stCondLst>
                                    <p:cond delay="0"/>
                                  </p:stCondLst>
                                  <p:childTnLst>
                                    <p:set>
                                      <p:cBhvr>
                                        <p:cTn id="234" dur="1" fill="hold">
                                          <p:stCondLst>
                                            <p:cond delay="0"/>
                                          </p:stCondLst>
                                        </p:cTn>
                                        <p:tgtEl>
                                          <p:spTgt spid="295"/>
                                        </p:tgtEl>
                                        <p:attrNameLst>
                                          <p:attrName>style.visibility</p:attrName>
                                        </p:attrNameLst>
                                      </p:cBhvr>
                                      <p:to>
                                        <p:strVal val="hidden"/>
                                      </p:to>
                                    </p:set>
                                  </p:childTnLst>
                                </p:cTn>
                              </p:par>
                              <p:par>
                                <p:cTn id="235" presetID="1" presetClass="exit" presetSubtype="0" fill="hold" nodeType="withEffect">
                                  <p:stCondLst>
                                    <p:cond delay="0"/>
                                  </p:stCondLst>
                                  <p:childTnLst>
                                    <p:set>
                                      <p:cBhvr>
                                        <p:cTn id="236" dur="1" fill="hold">
                                          <p:stCondLst>
                                            <p:cond delay="0"/>
                                          </p:stCondLst>
                                        </p:cTn>
                                        <p:tgtEl>
                                          <p:spTgt spid="298"/>
                                        </p:tgtEl>
                                        <p:attrNameLst>
                                          <p:attrName>style.visibility</p:attrName>
                                        </p:attrNameLst>
                                      </p:cBhvr>
                                      <p:to>
                                        <p:strVal val="hidden"/>
                                      </p:to>
                                    </p:set>
                                  </p:childTnLst>
                                </p:cTn>
                              </p:par>
                              <p:par>
                                <p:cTn id="237" presetID="1" presetClass="exit" presetSubtype="0" fill="hold" nodeType="withEffect">
                                  <p:stCondLst>
                                    <p:cond delay="0"/>
                                  </p:stCondLst>
                                  <p:childTnLst>
                                    <p:set>
                                      <p:cBhvr>
                                        <p:cTn id="238" dur="1" fill="hold">
                                          <p:stCondLst>
                                            <p:cond delay="0"/>
                                          </p:stCondLst>
                                        </p:cTn>
                                        <p:tgtEl>
                                          <p:spTgt spid="301"/>
                                        </p:tgtEl>
                                        <p:attrNameLst>
                                          <p:attrName>style.visibility</p:attrName>
                                        </p:attrNameLst>
                                      </p:cBhvr>
                                      <p:to>
                                        <p:strVal val="hidden"/>
                                      </p:to>
                                    </p:set>
                                  </p:childTnLst>
                                </p:cTn>
                              </p:par>
                              <p:par>
                                <p:cTn id="239" presetID="1" presetClass="exit" presetSubtype="0" fill="hold" nodeType="withEffect">
                                  <p:stCondLst>
                                    <p:cond delay="0"/>
                                  </p:stCondLst>
                                  <p:childTnLst>
                                    <p:set>
                                      <p:cBhvr>
                                        <p:cTn id="240" dur="1" fill="hold">
                                          <p:stCondLst>
                                            <p:cond delay="0"/>
                                          </p:stCondLst>
                                        </p:cTn>
                                        <p:tgtEl>
                                          <p:spTgt spid="304"/>
                                        </p:tgtEl>
                                        <p:attrNameLst>
                                          <p:attrName>style.visibility</p:attrName>
                                        </p:attrNameLst>
                                      </p:cBhvr>
                                      <p:to>
                                        <p:strVal val="hidden"/>
                                      </p:to>
                                    </p:set>
                                  </p:childTnLst>
                                </p:cTn>
                              </p:par>
                              <p:par>
                                <p:cTn id="241" presetID="1" presetClass="exit" presetSubtype="0" fill="hold" nodeType="withEffect">
                                  <p:stCondLst>
                                    <p:cond delay="0"/>
                                  </p:stCondLst>
                                  <p:childTnLst>
                                    <p:set>
                                      <p:cBhvr>
                                        <p:cTn id="242" dur="1" fill="hold">
                                          <p:stCondLst>
                                            <p:cond delay="0"/>
                                          </p:stCondLst>
                                        </p:cTn>
                                        <p:tgtEl>
                                          <p:spTgt spid="307"/>
                                        </p:tgtEl>
                                        <p:attrNameLst>
                                          <p:attrName>style.visibility</p:attrName>
                                        </p:attrNameLst>
                                      </p:cBhvr>
                                      <p:to>
                                        <p:strVal val="hidden"/>
                                      </p:to>
                                    </p:set>
                                  </p:childTnLst>
                                </p:cTn>
                              </p:par>
                              <p:par>
                                <p:cTn id="243" presetID="1" presetClass="exit" presetSubtype="0" fill="hold" nodeType="withEffect">
                                  <p:stCondLst>
                                    <p:cond delay="0"/>
                                  </p:stCondLst>
                                  <p:childTnLst>
                                    <p:set>
                                      <p:cBhvr>
                                        <p:cTn id="244" dur="1" fill="hold">
                                          <p:stCondLst>
                                            <p:cond delay="0"/>
                                          </p:stCondLst>
                                        </p:cTn>
                                        <p:tgtEl>
                                          <p:spTgt spid="310"/>
                                        </p:tgtEl>
                                        <p:attrNameLst>
                                          <p:attrName>style.visibility</p:attrName>
                                        </p:attrNameLst>
                                      </p:cBhvr>
                                      <p:to>
                                        <p:strVal val="hidden"/>
                                      </p:to>
                                    </p:set>
                                  </p:childTnLst>
                                </p:cTn>
                              </p:par>
                              <p:par>
                                <p:cTn id="245" presetID="1" presetClass="entr" presetSubtype="0" fill="hold" grpId="0" nodeType="withEffect">
                                  <p:stCondLst>
                                    <p:cond delay="0"/>
                                  </p:stCondLst>
                                  <p:childTnLst>
                                    <p:set>
                                      <p:cBhvr>
                                        <p:cTn id="246" dur="1" fill="hold">
                                          <p:stCondLst>
                                            <p:cond delay="0"/>
                                          </p:stCondLst>
                                        </p:cTn>
                                        <p:tgtEl>
                                          <p:spTgt spid="268"/>
                                        </p:tgtEl>
                                        <p:attrNameLst>
                                          <p:attrName>style.visibility</p:attrName>
                                        </p:attrNameLst>
                                      </p:cBhvr>
                                      <p:to>
                                        <p:strVal val="visible"/>
                                      </p:to>
                                    </p:set>
                                  </p:childTnLst>
                                </p:cTn>
                              </p:par>
                              <p:par>
                                <p:cTn id="247" presetID="1" presetClass="entr" presetSubtype="0" fill="hold" grpId="2" nodeType="withEffect">
                                  <p:stCondLst>
                                    <p:cond delay="0"/>
                                  </p:stCondLst>
                                  <p:childTnLst>
                                    <p:set>
                                      <p:cBhvr>
                                        <p:cTn id="248" dur="1" fill="hold">
                                          <p:stCondLst>
                                            <p:cond delay="0"/>
                                          </p:stCondLst>
                                        </p:cTn>
                                        <p:tgtEl>
                                          <p:spTgt spid="265"/>
                                        </p:tgtEl>
                                        <p:attrNameLst>
                                          <p:attrName>style.visibility</p:attrName>
                                        </p:attrNameLst>
                                      </p:cBhvr>
                                      <p:to>
                                        <p:strVal val="visible"/>
                                      </p:to>
                                    </p:set>
                                  </p:childTnLst>
                                  <p:subTnLst>
                                    <p:set>
                                      <p:cBhvr override="childStyle">
                                        <p:cTn dur="1" fill="hold" display="0" masterRel="nextClick" afterEffect="1"/>
                                        <p:tgtEl>
                                          <p:spTgt spid="265"/>
                                        </p:tgtEl>
                                        <p:attrNameLst>
                                          <p:attrName>style.visibility</p:attrName>
                                        </p:attrNameLst>
                                      </p:cBhvr>
                                      <p:to>
                                        <p:strVal val="hidden"/>
                                      </p:to>
                                    </p:set>
                                  </p:subTnLst>
                                </p:cTn>
                              </p:par>
                            </p:childTnLst>
                          </p:cTn>
                        </p:par>
                      </p:childTnLst>
                    </p:cTn>
                  </p:par>
                  <p:par>
                    <p:cTn id="249" fill="hold">
                      <p:stCondLst>
                        <p:cond delay="indefinite"/>
                      </p:stCondLst>
                      <p:childTnLst>
                        <p:par>
                          <p:cTn id="250" fill="hold">
                            <p:stCondLst>
                              <p:cond delay="0"/>
                            </p:stCondLst>
                            <p:childTnLst>
                              <p:par>
                                <p:cTn id="251" presetID="1" presetClass="entr" presetSubtype="0" fill="hold" grpId="0" nodeType="clickEffect">
                                  <p:stCondLst>
                                    <p:cond delay="0"/>
                                  </p:stCondLst>
                                  <p:childTnLst>
                                    <p:set>
                                      <p:cBhvr>
                                        <p:cTn id="252" dur="1" fill="hold">
                                          <p:stCondLst>
                                            <p:cond delay="0"/>
                                          </p:stCondLst>
                                        </p:cTn>
                                        <p:tgtEl>
                                          <p:spTgt spid="266"/>
                                        </p:tgtEl>
                                        <p:attrNameLst>
                                          <p:attrName>style.visibility</p:attrName>
                                        </p:attrNameLst>
                                      </p:cBhvr>
                                      <p:to>
                                        <p:strVal val="visible"/>
                                      </p:to>
                                    </p:set>
                                  </p:childTnLst>
                                </p:cTn>
                              </p:par>
                            </p:childTnLst>
                          </p:cTn>
                        </p:par>
                      </p:childTnLst>
                    </p:cTn>
                  </p:par>
                  <p:par>
                    <p:cTn id="253" fill="hold">
                      <p:stCondLst>
                        <p:cond delay="indefinite"/>
                      </p:stCondLst>
                      <p:childTnLst>
                        <p:par>
                          <p:cTn id="254" fill="hold">
                            <p:stCondLst>
                              <p:cond delay="0"/>
                            </p:stCondLst>
                            <p:childTnLst>
                              <p:par>
                                <p:cTn id="255" presetID="1" presetClass="entr" presetSubtype="0" fill="hold" grpId="0" nodeType="clickEffect">
                                  <p:stCondLst>
                                    <p:cond delay="0"/>
                                  </p:stCondLst>
                                  <p:childTnLst>
                                    <p:set>
                                      <p:cBhvr>
                                        <p:cTn id="256" dur="1" fill="hold">
                                          <p:stCondLst>
                                            <p:cond delay="0"/>
                                          </p:stCondLst>
                                        </p:cTn>
                                        <p:tgtEl>
                                          <p:spTgt spid="273"/>
                                        </p:tgtEl>
                                        <p:attrNameLst>
                                          <p:attrName>style.visibility</p:attrName>
                                        </p:attrNameLst>
                                      </p:cBhvr>
                                      <p:to>
                                        <p:strVal val="visible"/>
                                      </p:to>
                                    </p:set>
                                  </p:childTnLst>
                                  <p:subTnLst>
                                    <p:set>
                                      <p:cBhvr override="childStyle">
                                        <p:cTn dur="1" fill="hold" display="0" masterRel="nextClick" afterEffect="1"/>
                                        <p:tgtEl>
                                          <p:spTgt spid="273"/>
                                        </p:tgtEl>
                                        <p:attrNameLst>
                                          <p:attrName>style.visibility</p:attrName>
                                        </p:attrNameLst>
                                      </p:cBhvr>
                                      <p:to>
                                        <p:strVal val="hidden"/>
                                      </p:to>
                                    </p:set>
                                  </p:subTnLst>
                                </p:cTn>
                              </p:par>
                            </p:childTnLst>
                          </p:cTn>
                        </p:par>
                      </p:childTnLst>
                    </p:cTn>
                  </p:par>
                  <p:par>
                    <p:cTn id="257" fill="hold">
                      <p:stCondLst>
                        <p:cond delay="indefinite"/>
                      </p:stCondLst>
                      <p:childTnLst>
                        <p:par>
                          <p:cTn id="258" fill="hold">
                            <p:stCondLst>
                              <p:cond delay="0"/>
                            </p:stCondLst>
                            <p:childTnLst>
                              <p:par>
                                <p:cTn id="259" presetID="1" presetClass="exit" presetSubtype="0" fill="hold" grpId="1" nodeType="clickEffect">
                                  <p:stCondLst>
                                    <p:cond delay="0"/>
                                  </p:stCondLst>
                                  <p:childTnLst>
                                    <p:set>
                                      <p:cBhvr>
                                        <p:cTn id="260" dur="1" fill="hold">
                                          <p:stCondLst>
                                            <p:cond delay="0"/>
                                          </p:stCondLst>
                                        </p:cTn>
                                        <p:tgtEl>
                                          <p:spTgt spid="266"/>
                                        </p:tgtEl>
                                        <p:attrNameLst>
                                          <p:attrName>style.visibility</p:attrName>
                                        </p:attrNameLst>
                                      </p:cBhvr>
                                      <p:to>
                                        <p:strVal val="hidden"/>
                                      </p:to>
                                    </p:set>
                                  </p:childTnLst>
                                </p:cTn>
                              </p:par>
                            </p:childTnLst>
                          </p:cTn>
                        </p:par>
                        <p:par>
                          <p:cTn id="261" fill="hold">
                            <p:stCondLst>
                              <p:cond delay="0"/>
                            </p:stCondLst>
                            <p:childTnLst>
                              <p:par>
                                <p:cTn id="262" presetID="2" presetClass="entr" presetSubtype="6" fill="hold" nodeType="afterEffect">
                                  <p:stCondLst>
                                    <p:cond delay="0"/>
                                  </p:stCondLst>
                                  <p:childTnLst>
                                    <p:set>
                                      <p:cBhvr>
                                        <p:cTn id="263" dur="1" fill="hold">
                                          <p:stCondLst>
                                            <p:cond delay="0"/>
                                          </p:stCondLst>
                                        </p:cTn>
                                        <p:tgtEl>
                                          <p:spTgt spid="329"/>
                                        </p:tgtEl>
                                        <p:attrNameLst>
                                          <p:attrName>style.visibility</p:attrName>
                                        </p:attrNameLst>
                                      </p:cBhvr>
                                      <p:to>
                                        <p:strVal val="visible"/>
                                      </p:to>
                                    </p:set>
                                    <p:anim calcmode="lin" valueType="num">
                                      <p:cBhvr additive="base">
                                        <p:cTn id="264" dur="500" fill="hold"/>
                                        <p:tgtEl>
                                          <p:spTgt spid="329"/>
                                        </p:tgtEl>
                                        <p:attrNameLst>
                                          <p:attrName>ppt_x</p:attrName>
                                        </p:attrNameLst>
                                      </p:cBhvr>
                                      <p:tavLst>
                                        <p:tav tm="0">
                                          <p:val>
                                            <p:strVal val="1+#ppt_w/2"/>
                                          </p:val>
                                        </p:tav>
                                        <p:tav tm="100000">
                                          <p:val>
                                            <p:strVal val="#ppt_x"/>
                                          </p:val>
                                        </p:tav>
                                      </p:tavLst>
                                    </p:anim>
                                    <p:anim calcmode="lin" valueType="num">
                                      <p:cBhvr additive="base">
                                        <p:cTn id="265" dur="500" fill="hold"/>
                                        <p:tgtEl>
                                          <p:spTgt spid="329"/>
                                        </p:tgtEl>
                                        <p:attrNameLst>
                                          <p:attrName>ppt_y</p:attrName>
                                        </p:attrNameLst>
                                      </p:cBhvr>
                                      <p:tavLst>
                                        <p:tav tm="0">
                                          <p:val>
                                            <p:strVal val="1+#ppt_h/2"/>
                                          </p:val>
                                        </p:tav>
                                        <p:tav tm="100000">
                                          <p:val>
                                            <p:strVal val="#ppt_y"/>
                                          </p:val>
                                        </p:tav>
                                      </p:tavLst>
                                    </p:anim>
                                  </p:childTnLst>
                                </p:cTn>
                              </p:par>
                            </p:childTnLst>
                          </p:cTn>
                        </p:par>
                        <p:par>
                          <p:cTn id="266" fill="hold">
                            <p:stCondLst>
                              <p:cond delay="500"/>
                            </p:stCondLst>
                            <p:childTnLst>
                              <p:par>
                                <p:cTn id="267" presetID="1" presetClass="entr" presetSubtype="0" fill="hold" grpId="0" nodeType="afterEffect">
                                  <p:stCondLst>
                                    <p:cond delay="0"/>
                                  </p:stCondLst>
                                  <p:childTnLst>
                                    <p:set>
                                      <p:cBhvr>
                                        <p:cTn id="268" dur="1" fill="hold">
                                          <p:stCondLst>
                                            <p:cond delay="499"/>
                                          </p:stCondLst>
                                        </p:cTn>
                                        <p:tgtEl>
                                          <p:spTgt spid="356"/>
                                        </p:tgtEl>
                                        <p:attrNameLst>
                                          <p:attrName>style.visibility</p:attrName>
                                        </p:attrNameLst>
                                      </p:cBhvr>
                                      <p:to>
                                        <p:strVal val="visible"/>
                                      </p:to>
                                    </p:set>
                                  </p:childTnLst>
                                  <p:subTnLst>
                                    <p:set>
                                      <p:cBhvr override="childStyle">
                                        <p:cTn dur="1" fill="hold" display="0" masterRel="nextClick" afterEffect="1"/>
                                        <p:tgtEl>
                                          <p:spTgt spid="356"/>
                                        </p:tgtEl>
                                        <p:attrNameLst>
                                          <p:attrName>style.visibility</p:attrName>
                                        </p:attrNameLst>
                                      </p:cBhvr>
                                      <p:to>
                                        <p:strVal val="hidden"/>
                                      </p:to>
                                    </p:set>
                                  </p:subTnLst>
                                </p:cTn>
                              </p:par>
                            </p:childTnLst>
                          </p:cTn>
                        </p:par>
                      </p:childTnLst>
                    </p:cTn>
                  </p:par>
                  <p:par>
                    <p:cTn id="269" fill="hold">
                      <p:stCondLst>
                        <p:cond delay="indefinite"/>
                      </p:stCondLst>
                      <p:childTnLst>
                        <p:par>
                          <p:cTn id="270" fill="hold">
                            <p:stCondLst>
                              <p:cond delay="0"/>
                            </p:stCondLst>
                            <p:childTnLst>
                              <p:par>
                                <p:cTn id="271" presetID="1" presetClass="entr" presetSubtype="0" fill="hold" nodeType="clickEffect">
                                  <p:stCondLst>
                                    <p:cond delay="0"/>
                                  </p:stCondLst>
                                  <p:childTnLst>
                                    <p:set>
                                      <p:cBhvr>
                                        <p:cTn id="272" dur="1" fill="hold">
                                          <p:stCondLst>
                                            <p:cond delay="499"/>
                                          </p:stCondLst>
                                        </p:cTn>
                                        <p:tgtEl>
                                          <p:spTgt spid="341"/>
                                        </p:tgtEl>
                                        <p:attrNameLst>
                                          <p:attrName>style.visibility</p:attrName>
                                        </p:attrNameLst>
                                      </p:cBhvr>
                                      <p:to>
                                        <p:strVal val="visible"/>
                                      </p:to>
                                    </p:set>
                                  </p:childTnLst>
                                </p:cTn>
                              </p:par>
                            </p:childTnLst>
                          </p:cTn>
                        </p:par>
                        <p:par>
                          <p:cTn id="273" fill="hold">
                            <p:stCondLst>
                              <p:cond delay="500"/>
                            </p:stCondLst>
                            <p:childTnLst>
                              <p:par>
                                <p:cTn id="274" presetID="1" presetClass="entr" presetSubtype="0" fill="hold" grpId="0" nodeType="afterEffect">
                                  <p:stCondLst>
                                    <p:cond delay="0"/>
                                  </p:stCondLst>
                                  <p:childTnLst>
                                    <p:set>
                                      <p:cBhvr>
                                        <p:cTn id="275" dur="1" fill="hold">
                                          <p:stCondLst>
                                            <p:cond delay="499"/>
                                          </p:stCondLst>
                                        </p:cTn>
                                        <p:tgtEl>
                                          <p:spTgt spid="357"/>
                                        </p:tgtEl>
                                        <p:attrNameLst>
                                          <p:attrName>style.visibility</p:attrName>
                                        </p:attrNameLst>
                                      </p:cBhvr>
                                      <p:to>
                                        <p:strVal val="visible"/>
                                      </p:to>
                                    </p:set>
                                  </p:childTnLst>
                                  <p:subTnLst>
                                    <p:set>
                                      <p:cBhvr override="childStyle">
                                        <p:cTn dur="1" fill="hold" display="0" masterRel="nextClick" afterEffect="1"/>
                                        <p:tgtEl>
                                          <p:spTgt spid="357"/>
                                        </p:tgtEl>
                                        <p:attrNameLst>
                                          <p:attrName>style.visibility</p:attrName>
                                        </p:attrNameLst>
                                      </p:cBhvr>
                                      <p:to>
                                        <p:strVal val="hidden"/>
                                      </p:to>
                                    </p:set>
                                  </p:subTnLst>
                                </p:cTn>
                              </p:par>
                            </p:childTnLst>
                          </p:cTn>
                        </p:par>
                      </p:childTnLst>
                    </p:cTn>
                  </p:par>
                  <p:par>
                    <p:cTn id="276" fill="hold">
                      <p:stCondLst>
                        <p:cond delay="indefinite"/>
                      </p:stCondLst>
                      <p:childTnLst>
                        <p:par>
                          <p:cTn id="277" fill="hold">
                            <p:stCondLst>
                              <p:cond delay="0"/>
                            </p:stCondLst>
                            <p:childTnLst>
                              <p:par>
                                <p:cTn id="278" presetID="1" presetClass="entr" presetSubtype="0" fill="hold" grpId="0" nodeType="clickEffect">
                                  <p:stCondLst>
                                    <p:cond delay="0"/>
                                  </p:stCondLst>
                                  <p:childTnLst>
                                    <p:set>
                                      <p:cBhvr>
                                        <p:cTn id="279" dur="1" fill="hold">
                                          <p:stCondLst>
                                            <p:cond delay="499"/>
                                          </p:stCondLst>
                                        </p:cTn>
                                        <p:tgtEl>
                                          <p:spTgt spid="358"/>
                                        </p:tgtEl>
                                        <p:attrNameLst>
                                          <p:attrName>style.visibility</p:attrName>
                                        </p:attrNameLst>
                                      </p:cBhvr>
                                      <p:to>
                                        <p:strVal val="visible"/>
                                      </p:to>
                                    </p:set>
                                  </p:childTnLst>
                                  <p:subTnLst>
                                    <p:set>
                                      <p:cBhvr override="childStyle">
                                        <p:cTn dur="1" fill="hold" display="0" masterRel="nextClick" afterEffect="1"/>
                                        <p:tgtEl>
                                          <p:spTgt spid="358"/>
                                        </p:tgtEl>
                                        <p:attrNameLst>
                                          <p:attrName>style.visibility</p:attrName>
                                        </p:attrNameLst>
                                      </p:cBhvr>
                                      <p:to>
                                        <p:strVal val="hidden"/>
                                      </p:to>
                                    </p:set>
                                  </p:subTnLst>
                                </p:cTn>
                              </p:par>
                            </p:childTnLst>
                          </p:cTn>
                        </p:par>
                      </p:childTnLst>
                    </p:cTn>
                  </p:par>
                  <p:par>
                    <p:cTn id="280" fill="hold">
                      <p:stCondLst>
                        <p:cond delay="indefinite"/>
                      </p:stCondLst>
                      <p:childTnLst>
                        <p:par>
                          <p:cTn id="281" fill="hold">
                            <p:stCondLst>
                              <p:cond delay="0"/>
                            </p:stCondLst>
                            <p:childTnLst>
                              <p:par>
                                <p:cTn id="282" presetID="1" presetClass="entr" presetSubtype="0" fill="hold" nodeType="clickEffect">
                                  <p:stCondLst>
                                    <p:cond delay="0"/>
                                  </p:stCondLst>
                                  <p:childTnLst>
                                    <p:set>
                                      <p:cBhvr>
                                        <p:cTn id="283" dur="1" fill="hold">
                                          <p:stCondLst>
                                            <p:cond delay="499"/>
                                          </p:stCondLst>
                                        </p:cTn>
                                        <p:tgtEl>
                                          <p:spTgt spid="344"/>
                                        </p:tgtEl>
                                        <p:attrNameLst>
                                          <p:attrName>style.visibility</p:attrName>
                                        </p:attrNameLst>
                                      </p:cBhvr>
                                      <p:to>
                                        <p:strVal val="visible"/>
                                      </p:to>
                                    </p:set>
                                  </p:childTnLst>
                                </p:cTn>
                              </p:par>
                            </p:childTnLst>
                          </p:cTn>
                        </p:par>
                        <p:par>
                          <p:cTn id="284" fill="hold">
                            <p:stCondLst>
                              <p:cond delay="500"/>
                            </p:stCondLst>
                            <p:childTnLst>
                              <p:par>
                                <p:cTn id="285" presetID="1" presetClass="entr" presetSubtype="0" fill="hold" grpId="0" nodeType="afterEffect">
                                  <p:stCondLst>
                                    <p:cond delay="0"/>
                                  </p:stCondLst>
                                  <p:childTnLst>
                                    <p:set>
                                      <p:cBhvr>
                                        <p:cTn id="286" dur="1" fill="hold">
                                          <p:stCondLst>
                                            <p:cond delay="499"/>
                                          </p:stCondLst>
                                        </p:cTn>
                                        <p:tgtEl>
                                          <p:spTgt spid="359"/>
                                        </p:tgtEl>
                                        <p:attrNameLst>
                                          <p:attrName>style.visibility</p:attrName>
                                        </p:attrNameLst>
                                      </p:cBhvr>
                                      <p:to>
                                        <p:strVal val="visible"/>
                                      </p:to>
                                    </p:set>
                                  </p:childTnLst>
                                  <p:subTnLst>
                                    <p:set>
                                      <p:cBhvr override="childStyle">
                                        <p:cTn dur="1" fill="hold" display="0" masterRel="nextClick" afterEffect="1"/>
                                        <p:tgtEl>
                                          <p:spTgt spid="359"/>
                                        </p:tgtEl>
                                        <p:attrNameLst>
                                          <p:attrName>style.visibility</p:attrName>
                                        </p:attrNameLst>
                                      </p:cBhvr>
                                      <p:to>
                                        <p:strVal val="hidden"/>
                                      </p:to>
                                    </p:set>
                                  </p:subTnLst>
                                </p:cTn>
                              </p:par>
                            </p:childTnLst>
                          </p:cTn>
                        </p:par>
                      </p:childTnLst>
                    </p:cTn>
                  </p:par>
                  <p:par>
                    <p:cTn id="287" fill="hold">
                      <p:stCondLst>
                        <p:cond delay="indefinite"/>
                      </p:stCondLst>
                      <p:childTnLst>
                        <p:par>
                          <p:cTn id="288" fill="hold">
                            <p:stCondLst>
                              <p:cond delay="0"/>
                            </p:stCondLst>
                            <p:childTnLst>
                              <p:par>
                                <p:cTn id="289" presetID="1" presetClass="entr" presetSubtype="0" fill="hold" grpId="0" nodeType="clickEffect">
                                  <p:stCondLst>
                                    <p:cond delay="0"/>
                                  </p:stCondLst>
                                  <p:childTnLst>
                                    <p:set>
                                      <p:cBhvr>
                                        <p:cTn id="290" dur="1" fill="hold">
                                          <p:stCondLst>
                                            <p:cond delay="499"/>
                                          </p:stCondLst>
                                        </p:cTn>
                                        <p:tgtEl>
                                          <p:spTgt spid="361"/>
                                        </p:tgtEl>
                                        <p:attrNameLst>
                                          <p:attrName>style.visibility</p:attrName>
                                        </p:attrNameLst>
                                      </p:cBhvr>
                                      <p:to>
                                        <p:strVal val="visible"/>
                                      </p:to>
                                    </p:set>
                                  </p:childTnLst>
                                  <p:subTnLst>
                                    <p:set>
                                      <p:cBhvr override="childStyle">
                                        <p:cTn dur="1" fill="hold" display="0" masterRel="nextClick" afterEffect="1"/>
                                        <p:tgtEl>
                                          <p:spTgt spid="361"/>
                                        </p:tgtEl>
                                        <p:attrNameLst>
                                          <p:attrName>style.visibility</p:attrName>
                                        </p:attrNameLst>
                                      </p:cBhvr>
                                      <p:to>
                                        <p:strVal val="hidden"/>
                                      </p:to>
                                    </p:set>
                                  </p:subTnLst>
                                </p:cTn>
                              </p:par>
                            </p:childTnLst>
                          </p:cTn>
                        </p:par>
                      </p:childTnLst>
                    </p:cTn>
                  </p:par>
                  <p:par>
                    <p:cTn id="291" fill="hold">
                      <p:stCondLst>
                        <p:cond delay="indefinite"/>
                      </p:stCondLst>
                      <p:childTnLst>
                        <p:par>
                          <p:cTn id="292" fill="hold">
                            <p:stCondLst>
                              <p:cond delay="0"/>
                            </p:stCondLst>
                            <p:childTnLst>
                              <p:par>
                                <p:cTn id="293" presetID="1" presetClass="entr" presetSubtype="0" fill="hold" grpId="0" nodeType="clickEffect">
                                  <p:stCondLst>
                                    <p:cond delay="0"/>
                                  </p:stCondLst>
                                  <p:childTnLst>
                                    <p:set>
                                      <p:cBhvr>
                                        <p:cTn id="294" dur="1" fill="hold">
                                          <p:stCondLst>
                                            <p:cond delay="499"/>
                                          </p:stCondLst>
                                        </p:cTn>
                                        <p:tgtEl>
                                          <p:spTgt spid="360"/>
                                        </p:tgtEl>
                                        <p:attrNameLst>
                                          <p:attrName>style.visibility</p:attrName>
                                        </p:attrNameLst>
                                      </p:cBhvr>
                                      <p:to>
                                        <p:strVal val="visible"/>
                                      </p:to>
                                    </p:set>
                                  </p:childTnLst>
                                  <p:subTnLst>
                                    <p:set>
                                      <p:cBhvr override="childStyle">
                                        <p:cTn dur="1" fill="hold" display="0" masterRel="nextClick" afterEffect="1"/>
                                        <p:tgtEl>
                                          <p:spTgt spid="360"/>
                                        </p:tgtEl>
                                        <p:attrNameLst>
                                          <p:attrName>style.visibility</p:attrName>
                                        </p:attrNameLst>
                                      </p:cBhvr>
                                      <p:to>
                                        <p:strVal val="hidden"/>
                                      </p:to>
                                    </p:set>
                                  </p:subTnLst>
                                </p:cTn>
                              </p:par>
                            </p:childTnLst>
                          </p:cTn>
                        </p:par>
                      </p:childTnLst>
                    </p:cTn>
                  </p:par>
                  <p:par>
                    <p:cTn id="295" fill="hold">
                      <p:stCondLst>
                        <p:cond delay="indefinite"/>
                      </p:stCondLst>
                      <p:childTnLst>
                        <p:par>
                          <p:cTn id="296" fill="hold">
                            <p:stCondLst>
                              <p:cond delay="0"/>
                            </p:stCondLst>
                            <p:childTnLst>
                              <p:par>
                                <p:cTn id="297" presetID="1" presetClass="entr" presetSubtype="0" fill="hold" nodeType="clickEffect">
                                  <p:stCondLst>
                                    <p:cond delay="0"/>
                                  </p:stCondLst>
                                  <p:childTnLst>
                                    <p:set>
                                      <p:cBhvr>
                                        <p:cTn id="298" dur="1" fill="hold">
                                          <p:stCondLst>
                                            <p:cond delay="499"/>
                                          </p:stCondLst>
                                        </p:cTn>
                                        <p:tgtEl>
                                          <p:spTgt spid="350"/>
                                        </p:tgtEl>
                                        <p:attrNameLst>
                                          <p:attrName>style.visibility</p:attrName>
                                        </p:attrNameLst>
                                      </p:cBhvr>
                                      <p:to>
                                        <p:strVal val="visible"/>
                                      </p:to>
                                    </p:set>
                                  </p:childTnLst>
                                </p:cTn>
                              </p:par>
                              <p:par>
                                <p:cTn id="299" presetID="1" presetClass="entr" presetSubtype="0" fill="hold" grpId="1" nodeType="withEffect">
                                  <p:stCondLst>
                                    <p:cond delay="0"/>
                                  </p:stCondLst>
                                  <p:childTnLst>
                                    <p:set>
                                      <p:cBhvr>
                                        <p:cTn id="300" dur="1" fill="hold">
                                          <p:stCondLst>
                                            <p:cond delay="0"/>
                                          </p:stCondLst>
                                        </p:cTn>
                                        <p:tgtEl>
                                          <p:spTgt spid="359"/>
                                        </p:tgtEl>
                                        <p:attrNameLst>
                                          <p:attrName>style.visibility</p:attrName>
                                        </p:attrNameLst>
                                      </p:cBhvr>
                                      <p:to>
                                        <p:strVal val="visible"/>
                                      </p:to>
                                    </p:set>
                                  </p:childTnLst>
                                  <p:subTnLst>
                                    <p:set>
                                      <p:cBhvr override="childStyle">
                                        <p:cTn dur="1" fill="hold" display="0" masterRel="nextClick" afterEffect="1"/>
                                        <p:tgtEl>
                                          <p:spTgt spid="359"/>
                                        </p:tgtEl>
                                        <p:attrNameLst>
                                          <p:attrName>style.visibility</p:attrName>
                                        </p:attrNameLst>
                                      </p:cBhvr>
                                      <p:to>
                                        <p:strVal val="hidden"/>
                                      </p:to>
                                    </p:set>
                                  </p:subTnLst>
                                </p:cTn>
                              </p:par>
                            </p:childTnLst>
                          </p:cTn>
                        </p:par>
                      </p:childTnLst>
                    </p:cTn>
                  </p:par>
                  <p:par>
                    <p:cTn id="301" fill="hold">
                      <p:stCondLst>
                        <p:cond delay="indefinite"/>
                      </p:stCondLst>
                      <p:childTnLst>
                        <p:par>
                          <p:cTn id="302" fill="hold">
                            <p:stCondLst>
                              <p:cond delay="0"/>
                            </p:stCondLst>
                            <p:childTnLst>
                              <p:par>
                                <p:cTn id="303" presetID="1" presetClass="entr" presetSubtype="0" fill="hold" grpId="1" nodeType="clickEffect">
                                  <p:stCondLst>
                                    <p:cond delay="0"/>
                                  </p:stCondLst>
                                  <p:childTnLst>
                                    <p:set>
                                      <p:cBhvr>
                                        <p:cTn id="304" dur="1" fill="hold">
                                          <p:stCondLst>
                                            <p:cond delay="0"/>
                                          </p:stCondLst>
                                        </p:cTn>
                                        <p:tgtEl>
                                          <p:spTgt spid="361"/>
                                        </p:tgtEl>
                                        <p:attrNameLst>
                                          <p:attrName>style.visibility</p:attrName>
                                        </p:attrNameLst>
                                      </p:cBhvr>
                                      <p:to>
                                        <p:strVal val="visible"/>
                                      </p:to>
                                    </p:set>
                                  </p:childTnLst>
                                  <p:subTnLst>
                                    <p:set>
                                      <p:cBhvr override="childStyle">
                                        <p:cTn dur="1" fill="hold" display="0" masterRel="nextClick" afterEffect="1"/>
                                        <p:tgtEl>
                                          <p:spTgt spid="361"/>
                                        </p:tgtEl>
                                        <p:attrNameLst>
                                          <p:attrName>style.visibility</p:attrName>
                                        </p:attrNameLst>
                                      </p:cBhvr>
                                      <p:to>
                                        <p:strVal val="hidden"/>
                                      </p:to>
                                    </p:set>
                                  </p:subTnLst>
                                </p:cTn>
                              </p:par>
                            </p:childTnLst>
                          </p:cTn>
                        </p:par>
                      </p:childTnLst>
                    </p:cTn>
                  </p:par>
                  <p:par>
                    <p:cTn id="305" fill="hold">
                      <p:stCondLst>
                        <p:cond delay="indefinite"/>
                      </p:stCondLst>
                      <p:childTnLst>
                        <p:par>
                          <p:cTn id="306" fill="hold">
                            <p:stCondLst>
                              <p:cond delay="0"/>
                            </p:stCondLst>
                            <p:childTnLst>
                              <p:par>
                                <p:cTn id="307" presetID="1" presetClass="entr" presetSubtype="0" fill="hold" nodeType="clickEffect">
                                  <p:stCondLst>
                                    <p:cond delay="0"/>
                                  </p:stCondLst>
                                  <p:childTnLst>
                                    <p:set>
                                      <p:cBhvr>
                                        <p:cTn id="308" dur="1" fill="hold">
                                          <p:stCondLst>
                                            <p:cond delay="499"/>
                                          </p:stCondLst>
                                        </p:cTn>
                                        <p:tgtEl>
                                          <p:spTgt spid="347"/>
                                        </p:tgtEl>
                                        <p:attrNameLst>
                                          <p:attrName>style.visibility</p:attrName>
                                        </p:attrNameLst>
                                      </p:cBhvr>
                                      <p:to>
                                        <p:strVal val="visible"/>
                                      </p:to>
                                    </p:set>
                                  </p:childTnLst>
                                </p:cTn>
                              </p:par>
                              <p:par>
                                <p:cTn id="309" presetID="1" presetClass="entr" presetSubtype="0" fill="hold" grpId="1" nodeType="withEffect">
                                  <p:stCondLst>
                                    <p:cond delay="0"/>
                                  </p:stCondLst>
                                  <p:childTnLst>
                                    <p:set>
                                      <p:cBhvr>
                                        <p:cTn id="310" dur="1" fill="hold">
                                          <p:stCondLst>
                                            <p:cond delay="0"/>
                                          </p:stCondLst>
                                        </p:cTn>
                                        <p:tgtEl>
                                          <p:spTgt spid="360"/>
                                        </p:tgtEl>
                                        <p:attrNameLst>
                                          <p:attrName>style.visibility</p:attrName>
                                        </p:attrNameLst>
                                      </p:cBhvr>
                                      <p:to>
                                        <p:strVal val="visible"/>
                                      </p:to>
                                    </p:set>
                                  </p:childTnLst>
                                  <p:subTnLst>
                                    <p:set>
                                      <p:cBhvr override="childStyle">
                                        <p:cTn dur="1" fill="hold" display="0" masterRel="nextClick" afterEffect="1"/>
                                        <p:tgtEl>
                                          <p:spTgt spid="360"/>
                                        </p:tgtEl>
                                        <p:attrNameLst>
                                          <p:attrName>style.visibility</p:attrName>
                                        </p:attrNameLst>
                                      </p:cBhvr>
                                      <p:to>
                                        <p:strVal val="hidden"/>
                                      </p:to>
                                    </p:set>
                                  </p:subTnLst>
                                </p:cTn>
                              </p:par>
                            </p:childTnLst>
                          </p:cTn>
                        </p:par>
                      </p:childTnLst>
                    </p:cTn>
                  </p:par>
                  <p:par>
                    <p:cTn id="311" fill="hold">
                      <p:stCondLst>
                        <p:cond delay="indefinite"/>
                      </p:stCondLst>
                      <p:childTnLst>
                        <p:par>
                          <p:cTn id="312" fill="hold">
                            <p:stCondLst>
                              <p:cond delay="0"/>
                            </p:stCondLst>
                            <p:childTnLst>
                              <p:par>
                                <p:cTn id="313" presetID="1" presetClass="entr" presetSubtype="0" fill="hold" nodeType="clickEffect">
                                  <p:stCondLst>
                                    <p:cond delay="0"/>
                                  </p:stCondLst>
                                  <p:childTnLst>
                                    <p:set>
                                      <p:cBhvr>
                                        <p:cTn id="314" dur="1" fill="hold">
                                          <p:stCondLst>
                                            <p:cond delay="499"/>
                                          </p:stCondLst>
                                        </p:cTn>
                                        <p:tgtEl>
                                          <p:spTgt spid="353"/>
                                        </p:tgtEl>
                                        <p:attrNameLst>
                                          <p:attrName>style.visibility</p:attrName>
                                        </p:attrNameLst>
                                      </p:cBhvr>
                                      <p:to>
                                        <p:strVal val="visible"/>
                                      </p:to>
                                    </p:set>
                                  </p:childTnLst>
                                </p:cTn>
                              </p:par>
                              <p:par>
                                <p:cTn id="315" presetID="1" presetClass="entr" presetSubtype="0" fill="hold" grpId="2" nodeType="withEffect">
                                  <p:stCondLst>
                                    <p:cond delay="0"/>
                                  </p:stCondLst>
                                  <p:childTnLst>
                                    <p:set>
                                      <p:cBhvr>
                                        <p:cTn id="316" dur="1" fill="hold">
                                          <p:stCondLst>
                                            <p:cond delay="0"/>
                                          </p:stCondLst>
                                        </p:cTn>
                                        <p:tgtEl>
                                          <p:spTgt spid="359"/>
                                        </p:tgtEl>
                                        <p:attrNameLst>
                                          <p:attrName>style.visibility</p:attrName>
                                        </p:attrNameLst>
                                      </p:cBhvr>
                                      <p:to>
                                        <p:strVal val="visible"/>
                                      </p:to>
                                    </p:set>
                                  </p:childTnLst>
                                  <p:subTnLst>
                                    <p:set>
                                      <p:cBhvr override="childStyle">
                                        <p:cTn dur="1" fill="hold" display="0" masterRel="nextClick" afterEffect="1"/>
                                        <p:tgtEl>
                                          <p:spTgt spid="359"/>
                                        </p:tgtEl>
                                        <p:attrNameLst>
                                          <p:attrName>style.visibility</p:attrName>
                                        </p:attrNameLst>
                                      </p:cBhvr>
                                      <p:to>
                                        <p:strVal val="hidden"/>
                                      </p:to>
                                    </p:set>
                                  </p:subTnLst>
                                </p:cTn>
                              </p:par>
                            </p:childTnLst>
                          </p:cTn>
                        </p:par>
                        <p:par>
                          <p:cTn id="317" fill="hold">
                            <p:stCondLst>
                              <p:cond delay="500"/>
                            </p:stCondLst>
                            <p:childTnLst>
                              <p:par>
                                <p:cTn id="318" presetID="1" presetClass="entr" presetSubtype="0" fill="hold" grpId="0" nodeType="afterEffect">
                                  <p:stCondLst>
                                    <p:cond delay="0"/>
                                  </p:stCondLst>
                                  <p:childTnLst>
                                    <p:set>
                                      <p:cBhvr>
                                        <p:cTn id="319" dur="1" fill="hold">
                                          <p:stCondLst>
                                            <p:cond delay="499"/>
                                          </p:stCondLst>
                                        </p:cTn>
                                        <p:tgtEl>
                                          <p:spTgt spid="362"/>
                                        </p:tgtEl>
                                        <p:attrNameLst>
                                          <p:attrName>style.visibility</p:attrName>
                                        </p:attrNameLst>
                                      </p:cBhvr>
                                      <p:to>
                                        <p:strVal val="visible"/>
                                      </p:to>
                                    </p:set>
                                  </p:childTnLst>
                                </p:cTn>
                              </p:par>
                            </p:childTnLst>
                          </p:cTn>
                        </p:par>
                      </p:childTnLst>
                    </p:cTn>
                  </p:par>
                  <p:par>
                    <p:cTn id="320" fill="hold">
                      <p:stCondLst>
                        <p:cond delay="indefinite"/>
                      </p:stCondLst>
                      <p:childTnLst>
                        <p:par>
                          <p:cTn id="321" fill="hold">
                            <p:stCondLst>
                              <p:cond delay="0"/>
                            </p:stCondLst>
                            <p:childTnLst>
                              <p:par>
                                <p:cTn id="322" presetID="1" presetClass="entr" presetSubtype="0" fill="hold" grpId="0" nodeType="clickEffect">
                                  <p:stCondLst>
                                    <p:cond delay="0"/>
                                  </p:stCondLst>
                                  <p:childTnLst>
                                    <p:set>
                                      <p:cBhvr>
                                        <p:cTn id="323" dur="1" fill="hold">
                                          <p:stCondLst>
                                            <p:cond delay="0"/>
                                          </p:stCondLst>
                                        </p:cTn>
                                        <p:tgtEl>
                                          <p:spTgt spid="274"/>
                                        </p:tgtEl>
                                        <p:attrNameLst>
                                          <p:attrName>style.visibility</p:attrName>
                                        </p:attrNameLst>
                                      </p:cBhvr>
                                      <p:to>
                                        <p:strVal val="visible"/>
                                      </p:to>
                                    </p:set>
                                  </p:childTnLst>
                                  <p:subTnLst>
                                    <p:set>
                                      <p:cBhvr override="childStyle">
                                        <p:cTn dur="1" fill="hold" display="0" masterRel="nextClick" afterEffect="1"/>
                                        <p:tgtEl>
                                          <p:spTgt spid="274"/>
                                        </p:tgtEl>
                                        <p:attrNameLst>
                                          <p:attrName>style.visibility</p:attrName>
                                        </p:attrNameLst>
                                      </p:cBhvr>
                                      <p:to>
                                        <p:strVal val="hidden"/>
                                      </p:to>
                                    </p:set>
                                  </p:subTnLst>
                                </p:cTn>
                              </p:par>
                            </p:childTnLst>
                          </p:cTn>
                        </p:par>
                      </p:childTnLst>
                    </p:cTn>
                  </p:par>
                  <p:par>
                    <p:cTn id="324" fill="hold">
                      <p:stCondLst>
                        <p:cond delay="indefinite"/>
                      </p:stCondLst>
                      <p:childTnLst>
                        <p:par>
                          <p:cTn id="325" fill="hold">
                            <p:stCondLst>
                              <p:cond delay="0"/>
                            </p:stCondLst>
                            <p:childTnLst>
                              <p:par>
                                <p:cTn id="326" presetID="53" presetClass="exit" presetSubtype="0" fill="hold" nodeType="clickEffect">
                                  <p:stCondLst>
                                    <p:cond delay="0"/>
                                  </p:stCondLst>
                                  <p:childTnLst>
                                    <p:anim calcmode="lin" valueType="num">
                                      <p:cBhvr>
                                        <p:cTn id="327" dur="500"/>
                                        <p:tgtEl>
                                          <p:spTgt spid="329"/>
                                        </p:tgtEl>
                                        <p:attrNameLst>
                                          <p:attrName>ppt_w</p:attrName>
                                        </p:attrNameLst>
                                      </p:cBhvr>
                                      <p:tavLst>
                                        <p:tav tm="0">
                                          <p:val>
                                            <p:strVal val="ppt_w"/>
                                          </p:val>
                                        </p:tav>
                                        <p:tav tm="100000">
                                          <p:val>
                                            <p:fltVal val="0"/>
                                          </p:val>
                                        </p:tav>
                                      </p:tavLst>
                                    </p:anim>
                                    <p:anim calcmode="lin" valueType="num">
                                      <p:cBhvr>
                                        <p:cTn id="328" dur="500"/>
                                        <p:tgtEl>
                                          <p:spTgt spid="329"/>
                                        </p:tgtEl>
                                        <p:attrNameLst>
                                          <p:attrName>ppt_h</p:attrName>
                                        </p:attrNameLst>
                                      </p:cBhvr>
                                      <p:tavLst>
                                        <p:tav tm="0">
                                          <p:val>
                                            <p:strVal val="ppt_h"/>
                                          </p:val>
                                        </p:tav>
                                        <p:tav tm="100000">
                                          <p:val>
                                            <p:fltVal val="0"/>
                                          </p:val>
                                        </p:tav>
                                      </p:tavLst>
                                    </p:anim>
                                    <p:animEffect transition="out" filter="fade">
                                      <p:cBhvr>
                                        <p:cTn id="329" dur="500"/>
                                        <p:tgtEl>
                                          <p:spTgt spid="329"/>
                                        </p:tgtEl>
                                      </p:cBhvr>
                                    </p:animEffect>
                                    <p:set>
                                      <p:cBhvr>
                                        <p:cTn id="330" dur="1" fill="hold">
                                          <p:stCondLst>
                                            <p:cond delay="499"/>
                                          </p:stCondLst>
                                        </p:cTn>
                                        <p:tgtEl>
                                          <p:spTgt spid="329"/>
                                        </p:tgtEl>
                                        <p:attrNameLst>
                                          <p:attrName>style.visibility</p:attrName>
                                        </p:attrNameLst>
                                      </p:cBhvr>
                                      <p:to>
                                        <p:strVal val="hidden"/>
                                      </p:to>
                                    </p:set>
                                  </p:childTnLst>
                                </p:cTn>
                              </p:par>
                              <p:par>
                                <p:cTn id="331" presetID="1" presetClass="exit" presetSubtype="0" fill="hold" grpId="1" nodeType="withEffect">
                                  <p:stCondLst>
                                    <p:cond delay="0"/>
                                  </p:stCondLst>
                                  <p:childTnLst>
                                    <p:set>
                                      <p:cBhvr>
                                        <p:cTn id="332" dur="1" fill="hold">
                                          <p:stCondLst>
                                            <p:cond delay="0"/>
                                          </p:stCondLst>
                                        </p:cTn>
                                        <p:tgtEl>
                                          <p:spTgt spid="362"/>
                                        </p:tgtEl>
                                        <p:attrNameLst>
                                          <p:attrName>style.visibility</p:attrName>
                                        </p:attrNameLst>
                                      </p:cBhvr>
                                      <p:to>
                                        <p:strVal val="hidden"/>
                                      </p:to>
                                    </p:set>
                                  </p:childTnLst>
                                </p:cTn>
                              </p:par>
                              <p:par>
                                <p:cTn id="333" presetID="1" presetClass="exit" presetSubtype="0" fill="hold" nodeType="withEffect">
                                  <p:stCondLst>
                                    <p:cond delay="0"/>
                                  </p:stCondLst>
                                  <p:childTnLst>
                                    <p:set>
                                      <p:cBhvr>
                                        <p:cTn id="334" dur="1" fill="hold">
                                          <p:stCondLst>
                                            <p:cond delay="0"/>
                                          </p:stCondLst>
                                        </p:cTn>
                                        <p:tgtEl>
                                          <p:spTgt spid="341"/>
                                        </p:tgtEl>
                                        <p:attrNameLst>
                                          <p:attrName>style.visibility</p:attrName>
                                        </p:attrNameLst>
                                      </p:cBhvr>
                                      <p:to>
                                        <p:strVal val="hidden"/>
                                      </p:to>
                                    </p:set>
                                  </p:childTnLst>
                                </p:cTn>
                              </p:par>
                              <p:par>
                                <p:cTn id="335" presetID="1" presetClass="exit" presetSubtype="0" fill="hold" nodeType="withEffect">
                                  <p:stCondLst>
                                    <p:cond delay="0"/>
                                  </p:stCondLst>
                                  <p:childTnLst>
                                    <p:set>
                                      <p:cBhvr>
                                        <p:cTn id="336" dur="1" fill="hold">
                                          <p:stCondLst>
                                            <p:cond delay="0"/>
                                          </p:stCondLst>
                                        </p:cTn>
                                        <p:tgtEl>
                                          <p:spTgt spid="344"/>
                                        </p:tgtEl>
                                        <p:attrNameLst>
                                          <p:attrName>style.visibility</p:attrName>
                                        </p:attrNameLst>
                                      </p:cBhvr>
                                      <p:to>
                                        <p:strVal val="hidden"/>
                                      </p:to>
                                    </p:set>
                                  </p:childTnLst>
                                </p:cTn>
                              </p:par>
                              <p:par>
                                <p:cTn id="337" presetID="1" presetClass="exit" presetSubtype="0" fill="hold" nodeType="withEffect">
                                  <p:stCondLst>
                                    <p:cond delay="0"/>
                                  </p:stCondLst>
                                  <p:childTnLst>
                                    <p:set>
                                      <p:cBhvr>
                                        <p:cTn id="338" dur="1" fill="hold">
                                          <p:stCondLst>
                                            <p:cond delay="0"/>
                                          </p:stCondLst>
                                        </p:cTn>
                                        <p:tgtEl>
                                          <p:spTgt spid="347"/>
                                        </p:tgtEl>
                                        <p:attrNameLst>
                                          <p:attrName>style.visibility</p:attrName>
                                        </p:attrNameLst>
                                      </p:cBhvr>
                                      <p:to>
                                        <p:strVal val="hidden"/>
                                      </p:to>
                                    </p:set>
                                  </p:childTnLst>
                                </p:cTn>
                              </p:par>
                              <p:par>
                                <p:cTn id="339" presetID="1" presetClass="exit" presetSubtype="0" fill="hold" nodeType="withEffect">
                                  <p:stCondLst>
                                    <p:cond delay="0"/>
                                  </p:stCondLst>
                                  <p:childTnLst>
                                    <p:set>
                                      <p:cBhvr>
                                        <p:cTn id="340" dur="1" fill="hold">
                                          <p:stCondLst>
                                            <p:cond delay="0"/>
                                          </p:stCondLst>
                                        </p:cTn>
                                        <p:tgtEl>
                                          <p:spTgt spid="350"/>
                                        </p:tgtEl>
                                        <p:attrNameLst>
                                          <p:attrName>style.visibility</p:attrName>
                                        </p:attrNameLst>
                                      </p:cBhvr>
                                      <p:to>
                                        <p:strVal val="hidden"/>
                                      </p:to>
                                    </p:set>
                                  </p:childTnLst>
                                </p:cTn>
                              </p:par>
                              <p:par>
                                <p:cTn id="341" presetID="1" presetClass="exit" presetSubtype="0" fill="hold" nodeType="withEffect">
                                  <p:stCondLst>
                                    <p:cond delay="0"/>
                                  </p:stCondLst>
                                  <p:childTnLst>
                                    <p:set>
                                      <p:cBhvr>
                                        <p:cTn id="342" dur="1" fill="hold">
                                          <p:stCondLst>
                                            <p:cond delay="0"/>
                                          </p:stCondLst>
                                        </p:cTn>
                                        <p:tgtEl>
                                          <p:spTgt spid="353"/>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269"/>
                                        </p:tgtEl>
                                        <p:attrNameLst>
                                          <p:attrName>style.visibility</p:attrName>
                                        </p:attrNameLst>
                                      </p:cBhvr>
                                      <p:to>
                                        <p:strVal val="visible"/>
                                      </p:to>
                                    </p:set>
                                  </p:childTnLst>
                                </p:cTn>
                              </p:par>
                              <p:par>
                                <p:cTn id="345" presetID="1" presetClass="entr" presetSubtype="0" fill="hold" grpId="2" nodeType="withEffect">
                                  <p:stCondLst>
                                    <p:cond delay="0"/>
                                  </p:stCondLst>
                                  <p:childTnLst>
                                    <p:set>
                                      <p:cBhvr>
                                        <p:cTn id="346" dur="1" fill="hold">
                                          <p:stCondLst>
                                            <p:cond delay="0"/>
                                          </p:stCondLst>
                                        </p:cTn>
                                        <p:tgtEl>
                                          <p:spTgt spid="266"/>
                                        </p:tgtEl>
                                        <p:attrNameLst>
                                          <p:attrName>style.visibility</p:attrName>
                                        </p:attrNameLst>
                                      </p:cBhvr>
                                      <p:to>
                                        <p:strVal val="visible"/>
                                      </p:to>
                                    </p:set>
                                  </p:childTnLst>
                                  <p:subTnLst>
                                    <p:set>
                                      <p:cBhvr override="childStyle">
                                        <p:cTn dur="1" fill="hold" display="0" masterRel="nextClick" afterEffect="1"/>
                                        <p:tgtEl>
                                          <p:spTgt spid="266"/>
                                        </p:tgtEl>
                                        <p:attrNameLst>
                                          <p:attrName>style.visibility</p:attrName>
                                        </p:attrNameLst>
                                      </p:cBhvr>
                                      <p:to>
                                        <p:strVal val="hidden"/>
                                      </p:to>
                                    </p:set>
                                  </p:subTnLst>
                                </p:cTn>
                              </p:par>
                            </p:childTnLst>
                          </p:cTn>
                        </p:par>
                      </p:childTnLst>
                    </p:cTn>
                  </p:par>
                  <p:par>
                    <p:cTn id="347" fill="hold">
                      <p:stCondLst>
                        <p:cond delay="indefinite"/>
                      </p:stCondLst>
                      <p:childTnLst>
                        <p:par>
                          <p:cTn id="348" fill="hold">
                            <p:stCondLst>
                              <p:cond delay="0"/>
                            </p:stCondLst>
                            <p:childTnLst>
                              <p:par>
                                <p:cTn id="349" presetID="1" presetClass="entr" presetSubtype="0" fill="hold" grpId="0" nodeType="clickEffect">
                                  <p:stCondLst>
                                    <p:cond delay="0"/>
                                  </p:stCondLst>
                                  <p:childTnLst>
                                    <p:set>
                                      <p:cBhvr>
                                        <p:cTn id="350" dur="1" fill="hold">
                                          <p:stCondLst>
                                            <p:cond delay="0"/>
                                          </p:stCondLst>
                                        </p:cTn>
                                        <p:tgtEl>
                                          <p:spTgt spid="267"/>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ntr" presetSubtype="0" fill="hold" grpId="0" nodeType="clickEffect">
                                  <p:stCondLst>
                                    <p:cond delay="0"/>
                                  </p:stCondLst>
                                  <p:childTnLst>
                                    <p:set>
                                      <p:cBhvr>
                                        <p:cTn id="354" dur="1" fill="hold">
                                          <p:stCondLst>
                                            <p:cond delay="0"/>
                                          </p:stCondLst>
                                        </p:cTn>
                                        <p:tgtEl>
                                          <p:spTgt spid="275"/>
                                        </p:tgtEl>
                                        <p:attrNameLst>
                                          <p:attrName>style.visibility</p:attrName>
                                        </p:attrNameLst>
                                      </p:cBhvr>
                                      <p:to>
                                        <p:strVal val="visible"/>
                                      </p:to>
                                    </p:set>
                                  </p:childTnLst>
                                  <p:subTnLst>
                                    <p:set>
                                      <p:cBhvr override="childStyle">
                                        <p:cTn dur="1" fill="hold" display="0" masterRel="nextClick" afterEffect="1"/>
                                        <p:tgtEl>
                                          <p:spTgt spid="275"/>
                                        </p:tgtEl>
                                        <p:attrNameLst>
                                          <p:attrName>style.visibility</p:attrName>
                                        </p:attrNameLst>
                                      </p:cBhvr>
                                      <p:to>
                                        <p:strVal val="hidden"/>
                                      </p:to>
                                    </p:set>
                                  </p:subTnLst>
                                </p:cTn>
                              </p:par>
                            </p:childTnLst>
                          </p:cTn>
                        </p:par>
                      </p:childTnLst>
                    </p:cTn>
                  </p:par>
                  <p:par>
                    <p:cTn id="355" fill="hold">
                      <p:stCondLst>
                        <p:cond delay="indefinite"/>
                      </p:stCondLst>
                      <p:childTnLst>
                        <p:par>
                          <p:cTn id="356" fill="hold">
                            <p:stCondLst>
                              <p:cond delay="0"/>
                            </p:stCondLst>
                            <p:childTnLst>
                              <p:par>
                                <p:cTn id="357" presetID="1" presetClass="exit" presetSubtype="0" fill="hold" grpId="1" nodeType="clickEffect">
                                  <p:stCondLst>
                                    <p:cond delay="0"/>
                                  </p:stCondLst>
                                  <p:childTnLst>
                                    <p:set>
                                      <p:cBhvr>
                                        <p:cTn id="358" dur="1" fill="hold">
                                          <p:stCondLst>
                                            <p:cond delay="0"/>
                                          </p:stCondLst>
                                        </p:cTn>
                                        <p:tgtEl>
                                          <p:spTgt spid="267"/>
                                        </p:tgtEl>
                                        <p:attrNameLst>
                                          <p:attrName>style.visibility</p:attrName>
                                        </p:attrNameLst>
                                      </p:cBhvr>
                                      <p:to>
                                        <p:strVal val="hidden"/>
                                      </p:to>
                                    </p:set>
                                  </p:childTnLst>
                                </p:cTn>
                              </p:par>
                            </p:childTnLst>
                          </p:cTn>
                        </p:par>
                        <p:par>
                          <p:cTn id="359" fill="hold">
                            <p:stCondLst>
                              <p:cond delay="0"/>
                            </p:stCondLst>
                            <p:childTnLst>
                              <p:par>
                                <p:cTn id="360" presetID="2" presetClass="entr" presetSubtype="6" fill="hold" nodeType="afterEffect">
                                  <p:stCondLst>
                                    <p:cond delay="0"/>
                                  </p:stCondLst>
                                  <p:childTnLst>
                                    <p:set>
                                      <p:cBhvr>
                                        <p:cTn id="361" dur="1" fill="hold">
                                          <p:stCondLst>
                                            <p:cond delay="0"/>
                                          </p:stCondLst>
                                        </p:cTn>
                                        <p:tgtEl>
                                          <p:spTgt spid="363"/>
                                        </p:tgtEl>
                                        <p:attrNameLst>
                                          <p:attrName>style.visibility</p:attrName>
                                        </p:attrNameLst>
                                      </p:cBhvr>
                                      <p:to>
                                        <p:strVal val="visible"/>
                                      </p:to>
                                    </p:set>
                                    <p:anim calcmode="lin" valueType="num">
                                      <p:cBhvr additive="base">
                                        <p:cTn id="362" dur="500" fill="hold"/>
                                        <p:tgtEl>
                                          <p:spTgt spid="363"/>
                                        </p:tgtEl>
                                        <p:attrNameLst>
                                          <p:attrName>ppt_x</p:attrName>
                                        </p:attrNameLst>
                                      </p:cBhvr>
                                      <p:tavLst>
                                        <p:tav tm="0">
                                          <p:val>
                                            <p:strVal val="1+#ppt_w/2"/>
                                          </p:val>
                                        </p:tav>
                                        <p:tav tm="100000">
                                          <p:val>
                                            <p:strVal val="#ppt_x"/>
                                          </p:val>
                                        </p:tav>
                                      </p:tavLst>
                                    </p:anim>
                                    <p:anim calcmode="lin" valueType="num">
                                      <p:cBhvr additive="base">
                                        <p:cTn id="363" dur="500" fill="hold"/>
                                        <p:tgtEl>
                                          <p:spTgt spid="363"/>
                                        </p:tgtEl>
                                        <p:attrNameLst>
                                          <p:attrName>ppt_y</p:attrName>
                                        </p:attrNameLst>
                                      </p:cBhvr>
                                      <p:tavLst>
                                        <p:tav tm="0">
                                          <p:val>
                                            <p:strVal val="1+#ppt_h/2"/>
                                          </p:val>
                                        </p:tav>
                                        <p:tav tm="100000">
                                          <p:val>
                                            <p:strVal val="#ppt_y"/>
                                          </p:val>
                                        </p:tav>
                                      </p:tavLst>
                                    </p:anim>
                                  </p:childTnLst>
                                </p:cTn>
                              </p:par>
                            </p:childTnLst>
                          </p:cTn>
                        </p:par>
                        <p:par>
                          <p:cTn id="364" fill="hold">
                            <p:stCondLst>
                              <p:cond delay="500"/>
                            </p:stCondLst>
                            <p:childTnLst>
                              <p:par>
                                <p:cTn id="365" presetID="1" presetClass="entr" presetSubtype="0" fill="hold" grpId="0" nodeType="afterEffect">
                                  <p:stCondLst>
                                    <p:cond delay="0"/>
                                  </p:stCondLst>
                                  <p:childTnLst>
                                    <p:set>
                                      <p:cBhvr>
                                        <p:cTn id="366" dur="1" fill="hold">
                                          <p:stCondLst>
                                            <p:cond delay="499"/>
                                          </p:stCondLst>
                                        </p:cTn>
                                        <p:tgtEl>
                                          <p:spTgt spid="396"/>
                                        </p:tgtEl>
                                        <p:attrNameLst>
                                          <p:attrName>style.visibility</p:attrName>
                                        </p:attrNameLst>
                                      </p:cBhvr>
                                      <p:to>
                                        <p:strVal val="visible"/>
                                      </p:to>
                                    </p:set>
                                  </p:childTnLst>
                                  <p:subTnLst>
                                    <p:set>
                                      <p:cBhvr override="childStyle">
                                        <p:cTn dur="1" fill="hold" display="0" masterRel="nextClick" afterEffect="1"/>
                                        <p:tgtEl>
                                          <p:spTgt spid="396"/>
                                        </p:tgtEl>
                                        <p:attrNameLst>
                                          <p:attrName>style.visibility</p:attrName>
                                        </p:attrNameLst>
                                      </p:cBhvr>
                                      <p:to>
                                        <p:strVal val="hidden"/>
                                      </p:to>
                                    </p:set>
                                  </p:subTnLst>
                                </p:cTn>
                              </p:par>
                            </p:childTnLst>
                          </p:cTn>
                        </p:par>
                      </p:childTnLst>
                    </p:cTn>
                  </p:par>
                  <p:par>
                    <p:cTn id="367" fill="hold">
                      <p:stCondLst>
                        <p:cond delay="indefinite"/>
                      </p:stCondLst>
                      <p:childTnLst>
                        <p:par>
                          <p:cTn id="368" fill="hold">
                            <p:stCondLst>
                              <p:cond delay="0"/>
                            </p:stCondLst>
                            <p:childTnLst>
                              <p:par>
                                <p:cTn id="369" presetID="1" presetClass="entr" presetSubtype="0" fill="hold" nodeType="clickEffect">
                                  <p:stCondLst>
                                    <p:cond delay="0"/>
                                  </p:stCondLst>
                                  <p:childTnLst>
                                    <p:set>
                                      <p:cBhvr>
                                        <p:cTn id="370" dur="1" fill="hold">
                                          <p:stCondLst>
                                            <p:cond delay="499"/>
                                          </p:stCondLst>
                                        </p:cTn>
                                        <p:tgtEl>
                                          <p:spTgt spid="375"/>
                                        </p:tgtEl>
                                        <p:attrNameLst>
                                          <p:attrName>style.visibility</p:attrName>
                                        </p:attrNameLst>
                                      </p:cBhvr>
                                      <p:to>
                                        <p:strVal val="visible"/>
                                      </p:to>
                                    </p:set>
                                  </p:childTnLst>
                                </p:cTn>
                              </p:par>
                            </p:childTnLst>
                          </p:cTn>
                        </p:par>
                        <p:par>
                          <p:cTn id="371" fill="hold">
                            <p:stCondLst>
                              <p:cond delay="500"/>
                            </p:stCondLst>
                            <p:childTnLst>
                              <p:par>
                                <p:cTn id="372" presetID="1" presetClass="entr" presetSubtype="0" fill="hold" grpId="0" nodeType="afterEffect">
                                  <p:stCondLst>
                                    <p:cond delay="0"/>
                                  </p:stCondLst>
                                  <p:childTnLst>
                                    <p:set>
                                      <p:cBhvr>
                                        <p:cTn id="373" dur="1" fill="hold">
                                          <p:stCondLst>
                                            <p:cond delay="499"/>
                                          </p:stCondLst>
                                        </p:cTn>
                                        <p:tgtEl>
                                          <p:spTgt spid="397"/>
                                        </p:tgtEl>
                                        <p:attrNameLst>
                                          <p:attrName>style.visibility</p:attrName>
                                        </p:attrNameLst>
                                      </p:cBhvr>
                                      <p:to>
                                        <p:strVal val="visible"/>
                                      </p:to>
                                    </p:set>
                                  </p:childTnLst>
                                  <p:subTnLst>
                                    <p:set>
                                      <p:cBhvr override="childStyle">
                                        <p:cTn dur="1" fill="hold" display="0" masterRel="nextClick" afterEffect="1"/>
                                        <p:tgtEl>
                                          <p:spTgt spid="397"/>
                                        </p:tgtEl>
                                        <p:attrNameLst>
                                          <p:attrName>style.visibility</p:attrName>
                                        </p:attrNameLst>
                                      </p:cBhvr>
                                      <p:to>
                                        <p:strVal val="hidden"/>
                                      </p:to>
                                    </p:set>
                                  </p:subTnLst>
                                </p:cTn>
                              </p:par>
                            </p:childTnLst>
                          </p:cTn>
                        </p:par>
                      </p:childTnLst>
                    </p:cTn>
                  </p:par>
                  <p:par>
                    <p:cTn id="374" fill="hold">
                      <p:stCondLst>
                        <p:cond delay="indefinite"/>
                      </p:stCondLst>
                      <p:childTnLst>
                        <p:par>
                          <p:cTn id="375" fill="hold">
                            <p:stCondLst>
                              <p:cond delay="0"/>
                            </p:stCondLst>
                            <p:childTnLst>
                              <p:par>
                                <p:cTn id="376" presetID="1" presetClass="entr" presetSubtype="0" fill="hold" grpId="0" nodeType="clickEffect">
                                  <p:stCondLst>
                                    <p:cond delay="0"/>
                                  </p:stCondLst>
                                  <p:childTnLst>
                                    <p:set>
                                      <p:cBhvr>
                                        <p:cTn id="377" dur="1" fill="hold">
                                          <p:stCondLst>
                                            <p:cond delay="499"/>
                                          </p:stCondLst>
                                        </p:cTn>
                                        <p:tgtEl>
                                          <p:spTgt spid="398"/>
                                        </p:tgtEl>
                                        <p:attrNameLst>
                                          <p:attrName>style.visibility</p:attrName>
                                        </p:attrNameLst>
                                      </p:cBhvr>
                                      <p:to>
                                        <p:strVal val="visible"/>
                                      </p:to>
                                    </p:set>
                                  </p:childTnLst>
                                  <p:subTnLst>
                                    <p:set>
                                      <p:cBhvr override="childStyle">
                                        <p:cTn dur="1" fill="hold" display="0" masterRel="nextClick" afterEffect="1"/>
                                        <p:tgtEl>
                                          <p:spTgt spid="398"/>
                                        </p:tgtEl>
                                        <p:attrNameLst>
                                          <p:attrName>style.visibility</p:attrName>
                                        </p:attrNameLst>
                                      </p:cBhvr>
                                      <p:to>
                                        <p:strVal val="hidden"/>
                                      </p:to>
                                    </p:set>
                                  </p:subTnLst>
                                </p:cTn>
                              </p:par>
                            </p:childTnLst>
                          </p:cTn>
                        </p:par>
                      </p:childTnLst>
                    </p:cTn>
                  </p:par>
                  <p:par>
                    <p:cTn id="378" fill="hold">
                      <p:stCondLst>
                        <p:cond delay="indefinite"/>
                      </p:stCondLst>
                      <p:childTnLst>
                        <p:par>
                          <p:cTn id="379" fill="hold">
                            <p:stCondLst>
                              <p:cond delay="0"/>
                            </p:stCondLst>
                            <p:childTnLst>
                              <p:par>
                                <p:cTn id="380" presetID="1" presetClass="entr" presetSubtype="0" fill="hold" nodeType="clickEffect">
                                  <p:stCondLst>
                                    <p:cond delay="0"/>
                                  </p:stCondLst>
                                  <p:childTnLst>
                                    <p:set>
                                      <p:cBhvr>
                                        <p:cTn id="381" dur="1" fill="hold">
                                          <p:stCondLst>
                                            <p:cond delay="499"/>
                                          </p:stCondLst>
                                        </p:cTn>
                                        <p:tgtEl>
                                          <p:spTgt spid="378"/>
                                        </p:tgtEl>
                                        <p:attrNameLst>
                                          <p:attrName>style.visibility</p:attrName>
                                        </p:attrNameLst>
                                      </p:cBhvr>
                                      <p:to>
                                        <p:strVal val="visible"/>
                                      </p:to>
                                    </p:set>
                                  </p:childTnLst>
                                </p:cTn>
                              </p:par>
                            </p:childTnLst>
                          </p:cTn>
                        </p:par>
                        <p:par>
                          <p:cTn id="382" fill="hold">
                            <p:stCondLst>
                              <p:cond delay="500"/>
                            </p:stCondLst>
                            <p:childTnLst>
                              <p:par>
                                <p:cTn id="383" presetID="1" presetClass="entr" presetSubtype="0" fill="hold" grpId="0" nodeType="afterEffect">
                                  <p:stCondLst>
                                    <p:cond delay="0"/>
                                  </p:stCondLst>
                                  <p:childTnLst>
                                    <p:set>
                                      <p:cBhvr>
                                        <p:cTn id="384" dur="1" fill="hold">
                                          <p:stCondLst>
                                            <p:cond delay="499"/>
                                          </p:stCondLst>
                                        </p:cTn>
                                        <p:tgtEl>
                                          <p:spTgt spid="399"/>
                                        </p:tgtEl>
                                        <p:attrNameLst>
                                          <p:attrName>style.visibility</p:attrName>
                                        </p:attrNameLst>
                                      </p:cBhvr>
                                      <p:to>
                                        <p:strVal val="visible"/>
                                      </p:to>
                                    </p:set>
                                  </p:childTnLst>
                                  <p:subTnLst>
                                    <p:set>
                                      <p:cBhvr override="childStyle">
                                        <p:cTn dur="1" fill="hold" display="0" masterRel="nextClick" afterEffect="1"/>
                                        <p:tgtEl>
                                          <p:spTgt spid="399"/>
                                        </p:tgtEl>
                                        <p:attrNameLst>
                                          <p:attrName>style.visibility</p:attrName>
                                        </p:attrNameLst>
                                      </p:cBhvr>
                                      <p:to>
                                        <p:strVal val="hidden"/>
                                      </p:to>
                                    </p:set>
                                  </p:subTnLst>
                                </p:cTn>
                              </p:par>
                            </p:childTnLst>
                          </p:cTn>
                        </p:par>
                      </p:childTnLst>
                    </p:cTn>
                  </p:par>
                  <p:par>
                    <p:cTn id="385" fill="hold">
                      <p:stCondLst>
                        <p:cond delay="indefinite"/>
                      </p:stCondLst>
                      <p:childTnLst>
                        <p:par>
                          <p:cTn id="386" fill="hold">
                            <p:stCondLst>
                              <p:cond delay="0"/>
                            </p:stCondLst>
                            <p:childTnLst>
                              <p:par>
                                <p:cTn id="387" presetID="1" presetClass="entr" presetSubtype="0" fill="hold" grpId="0" nodeType="clickEffect">
                                  <p:stCondLst>
                                    <p:cond delay="0"/>
                                  </p:stCondLst>
                                  <p:childTnLst>
                                    <p:set>
                                      <p:cBhvr>
                                        <p:cTn id="388" dur="1" fill="hold">
                                          <p:stCondLst>
                                            <p:cond delay="499"/>
                                          </p:stCondLst>
                                        </p:cTn>
                                        <p:tgtEl>
                                          <p:spTgt spid="401"/>
                                        </p:tgtEl>
                                        <p:attrNameLst>
                                          <p:attrName>style.visibility</p:attrName>
                                        </p:attrNameLst>
                                      </p:cBhvr>
                                      <p:to>
                                        <p:strVal val="visible"/>
                                      </p:to>
                                    </p:set>
                                  </p:childTnLst>
                                  <p:subTnLst>
                                    <p:set>
                                      <p:cBhvr override="childStyle">
                                        <p:cTn dur="1" fill="hold" display="0" masterRel="nextClick" afterEffect="1"/>
                                        <p:tgtEl>
                                          <p:spTgt spid="401"/>
                                        </p:tgtEl>
                                        <p:attrNameLst>
                                          <p:attrName>style.visibility</p:attrName>
                                        </p:attrNameLst>
                                      </p:cBhvr>
                                      <p:to>
                                        <p:strVal val="hidden"/>
                                      </p:to>
                                    </p:set>
                                  </p:subTnLst>
                                </p:cTn>
                              </p:par>
                            </p:childTnLst>
                          </p:cTn>
                        </p:par>
                      </p:childTnLst>
                    </p:cTn>
                  </p:par>
                  <p:par>
                    <p:cTn id="389" fill="hold">
                      <p:stCondLst>
                        <p:cond delay="indefinite"/>
                      </p:stCondLst>
                      <p:childTnLst>
                        <p:par>
                          <p:cTn id="390" fill="hold">
                            <p:stCondLst>
                              <p:cond delay="0"/>
                            </p:stCondLst>
                            <p:childTnLst>
                              <p:par>
                                <p:cTn id="391" presetID="1" presetClass="entr" presetSubtype="0" fill="hold" grpId="0" nodeType="clickEffect">
                                  <p:stCondLst>
                                    <p:cond delay="0"/>
                                  </p:stCondLst>
                                  <p:childTnLst>
                                    <p:set>
                                      <p:cBhvr>
                                        <p:cTn id="392" dur="1" fill="hold">
                                          <p:stCondLst>
                                            <p:cond delay="499"/>
                                          </p:stCondLst>
                                        </p:cTn>
                                        <p:tgtEl>
                                          <p:spTgt spid="400"/>
                                        </p:tgtEl>
                                        <p:attrNameLst>
                                          <p:attrName>style.visibility</p:attrName>
                                        </p:attrNameLst>
                                      </p:cBhvr>
                                      <p:to>
                                        <p:strVal val="visible"/>
                                      </p:to>
                                    </p:set>
                                  </p:childTnLst>
                                  <p:subTnLst>
                                    <p:set>
                                      <p:cBhvr override="childStyle">
                                        <p:cTn dur="1" fill="hold" display="0" masterRel="nextClick" afterEffect="1"/>
                                        <p:tgtEl>
                                          <p:spTgt spid="400"/>
                                        </p:tgtEl>
                                        <p:attrNameLst>
                                          <p:attrName>style.visibility</p:attrName>
                                        </p:attrNameLst>
                                      </p:cBhvr>
                                      <p:to>
                                        <p:strVal val="hidden"/>
                                      </p:to>
                                    </p:set>
                                  </p:subTnLst>
                                </p:cTn>
                              </p:par>
                            </p:childTnLst>
                          </p:cTn>
                        </p:par>
                      </p:childTnLst>
                    </p:cTn>
                  </p:par>
                  <p:par>
                    <p:cTn id="393" fill="hold">
                      <p:stCondLst>
                        <p:cond delay="indefinite"/>
                      </p:stCondLst>
                      <p:childTnLst>
                        <p:par>
                          <p:cTn id="394" fill="hold">
                            <p:stCondLst>
                              <p:cond delay="0"/>
                            </p:stCondLst>
                            <p:childTnLst>
                              <p:par>
                                <p:cTn id="395" presetID="1" presetClass="entr" presetSubtype="0" fill="hold" nodeType="clickEffect">
                                  <p:stCondLst>
                                    <p:cond delay="0"/>
                                  </p:stCondLst>
                                  <p:childTnLst>
                                    <p:set>
                                      <p:cBhvr>
                                        <p:cTn id="396" dur="1" fill="hold">
                                          <p:stCondLst>
                                            <p:cond delay="499"/>
                                          </p:stCondLst>
                                        </p:cTn>
                                        <p:tgtEl>
                                          <p:spTgt spid="384"/>
                                        </p:tgtEl>
                                        <p:attrNameLst>
                                          <p:attrName>style.visibility</p:attrName>
                                        </p:attrNameLst>
                                      </p:cBhvr>
                                      <p:to>
                                        <p:strVal val="visible"/>
                                      </p:to>
                                    </p:set>
                                  </p:childTnLst>
                                </p:cTn>
                              </p:par>
                              <p:par>
                                <p:cTn id="397" presetID="1" presetClass="entr" presetSubtype="0" fill="hold" grpId="1" nodeType="withEffect">
                                  <p:stCondLst>
                                    <p:cond delay="0"/>
                                  </p:stCondLst>
                                  <p:childTnLst>
                                    <p:set>
                                      <p:cBhvr>
                                        <p:cTn id="398" dur="1" fill="hold">
                                          <p:stCondLst>
                                            <p:cond delay="0"/>
                                          </p:stCondLst>
                                        </p:cTn>
                                        <p:tgtEl>
                                          <p:spTgt spid="399"/>
                                        </p:tgtEl>
                                        <p:attrNameLst>
                                          <p:attrName>style.visibility</p:attrName>
                                        </p:attrNameLst>
                                      </p:cBhvr>
                                      <p:to>
                                        <p:strVal val="visible"/>
                                      </p:to>
                                    </p:set>
                                  </p:childTnLst>
                                  <p:subTnLst>
                                    <p:set>
                                      <p:cBhvr override="childStyle">
                                        <p:cTn dur="1" fill="hold" display="0" masterRel="nextClick" afterEffect="1"/>
                                        <p:tgtEl>
                                          <p:spTgt spid="399"/>
                                        </p:tgtEl>
                                        <p:attrNameLst>
                                          <p:attrName>style.visibility</p:attrName>
                                        </p:attrNameLst>
                                      </p:cBhvr>
                                      <p:to>
                                        <p:strVal val="hidden"/>
                                      </p:to>
                                    </p:set>
                                  </p:subTnLst>
                                </p:cTn>
                              </p:par>
                            </p:childTnLst>
                          </p:cTn>
                        </p:par>
                      </p:childTnLst>
                    </p:cTn>
                  </p:par>
                  <p:par>
                    <p:cTn id="399" fill="hold">
                      <p:stCondLst>
                        <p:cond delay="indefinite"/>
                      </p:stCondLst>
                      <p:childTnLst>
                        <p:par>
                          <p:cTn id="400" fill="hold">
                            <p:stCondLst>
                              <p:cond delay="0"/>
                            </p:stCondLst>
                            <p:childTnLst>
                              <p:par>
                                <p:cTn id="401" presetID="1" presetClass="entr" presetSubtype="0" fill="hold" grpId="1" nodeType="clickEffect">
                                  <p:stCondLst>
                                    <p:cond delay="0"/>
                                  </p:stCondLst>
                                  <p:childTnLst>
                                    <p:set>
                                      <p:cBhvr>
                                        <p:cTn id="402" dur="1" fill="hold">
                                          <p:stCondLst>
                                            <p:cond delay="0"/>
                                          </p:stCondLst>
                                        </p:cTn>
                                        <p:tgtEl>
                                          <p:spTgt spid="401"/>
                                        </p:tgtEl>
                                        <p:attrNameLst>
                                          <p:attrName>style.visibility</p:attrName>
                                        </p:attrNameLst>
                                      </p:cBhvr>
                                      <p:to>
                                        <p:strVal val="visible"/>
                                      </p:to>
                                    </p:set>
                                  </p:childTnLst>
                                  <p:subTnLst>
                                    <p:set>
                                      <p:cBhvr override="childStyle">
                                        <p:cTn dur="1" fill="hold" display="0" masterRel="nextClick" afterEffect="1"/>
                                        <p:tgtEl>
                                          <p:spTgt spid="401"/>
                                        </p:tgtEl>
                                        <p:attrNameLst>
                                          <p:attrName>style.visibility</p:attrName>
                                        </p:attrNameLst>
                                      </p:cBhvr>
                                      <p:to>
                                        <p:strVal val="hidden"/>
                                      </p:to>
                                    </p:set>
                                  </p:subTnLst>
                                </p:cTn>
                              </p:par>
                            </p:childTnLst>
                          </p:cTn>
                        </p:par>
                      </p:childTnLst>
                    </p:cTn>
                  </p:par>
                  <p:par>
                    <p:cTn id="403" fill="hold">
                      <p:stCondLst>
                        <p:cond delay="indefinite"/>
                      </p:stCondLst>
                      <p:childTnLst>
                        <p:par>
                          <p:cTn id="404" fill="hold">
                            <p:stCondLst>
                              <p:cond delay="0"/>
                            </p:stCondLst>
                            <p:childTnLst>
                              <p:par>
                                <p:cTn id="405" presetID="1" presetClass="entr" presetSubtype="0" fill="hold" nodeType="clickEffect">
                                  <p:stCondLst>
                                    <p:cond delay="0"/>
                                  </p:stCondLst>
                                  <p:childTnLst>
                                    <p:set>
                                      <p:cBhvr>
                                        <p:cTn id="406" dur="1" fill="hold">
                                          <p:stCondLst>
                                            <p:cond delay="499"/>
                                          </p:stCondLst>
                                        </p:cTn>
                                        <p:tgtEl>
                                          <p:spTgt spid="381"/>
                                        </p:tgtEl>
                                        <p:attrNameLst>
                                          <p:attrName>style.visibility</p:attrName>
                                        </p:attrNameLst>
                                      </p:cBhvr>
                                      <p:to>
                                        <p:strVal val="visible"/>
                                      </p:to>
                                    </p:set>
                                  </p:childTnLst>
                                </p:cTn>
                              </p:par>
                              <p:par>
                                <p:cTn id="407" presetID="1" presetClass="entr" presetSubtype="0" fill="hold" grpId="1" nodeType="withEffect">
                                  <p:stCondLst>
                                    <p:cond delay="0"/>
                                  </p:stCondLst>
                                  <p:childTnLst>
                                    <p:set>
                                      <p:cBhvr>
                                        <p:cTn id="408" dur="1" fill="hold">
                                          <p:stCondLst>
                                            <p:cond delay="0"/>
                                          </p:stCondLst>
                                        </p:cTn>
                                        <p:tgtEl>
                                          <p:spTgt spid="400"/>
                                        </p:tgtEl>
                                        <p:attrNameLst>
                                          <p:attrName>style.visibility</p:attrName>
                                        </p:attrNameLst>
                                      </p:cBhvr>
                                      <p:to>
                                        <p:strVal val="visible"/>
                                      </p:to>
                                    </p:set>
                                  </p:childTnLst>
                                  <p:subTnLst>
                                    <p:set>
                                      <p:cBhvr override="childStyle">
                                        <p:cTn dur="1" fill="hold" display="0" masterRel="nextClick" afterEffect="1"/>
                                        <p:tgtEl>
                                          <p:spTgt spid="400"/>
                                        </p:tgtEl>
                                        <p:attrNameLst>
                                          <p:attrName>style.visibility</p:attrName>
                                        </p:attrNameLst>
                                      </p:cBhvr>
                                      <p:to>
                                        <p:strVal val="hidden"/>
                                      </p:to>
                                    </p:set>
                                  </p:subTnLst>
                                </p:cTn>
                              </p:par>
                            </p:childTnLst>
                          </p:cTn>
                        </p:par>
                      </p:childTnLst>
                    </p:cTn>
                  </p:par>
                  <p:par>
                    <p:cTn id="409" fill="hold">
                      <p:stCondLst>
                        <p:cond delay="indefinite"/>
                      </p:stCondLst>
                      <p:childTnLst>
                        <p:par>
                          <p:cTn id="410" fill="hold">
                            <p:stCondLst>
                              <p:cond delay="0"/>
                            </p:stCondLst>
                            <p:childTnLst>
                              <p:par>
                                <p:cTn id="411" presetID="1" presetClass="entr" presetSubtype="0" fill="hold" nodeType="clickEffect">
                                  <p:stCondLst>
                                    <p:cond delay="0"/>
                                  </p:stCondLst>
                                  <p:childTnLst>
                                    <p:set>
                                      <p:cBhvr>
                                        <p:cTn id="412" dur="1" fill="hold">
                                          <p:stCondLst>
                                            <p:cond delay="499"/>
                                          </p:stCondLst>
                                        </p:cTn>
                                        <p:tgtEl>
                                          <p:spTgt spid="390"/>
                                        </p:tgtEl>
                                        <p:attrNameLst>
                                          <p:attrName>style.visibility</p:attrName>
                                        </p:attrNameLst>
                                      </p:cBhvr>
                                      <p:to>
                                        <p:strVal val="visible"/>
                                      </p:to>
                                    </p:set>
                                  </p:childTnLst>
                                </p:cTn>
                              </p:par>
                              <p:par>
                                <p:cTn id="413" presetID="1" presetClass="entr" presetSubtype="0" fill="hold" grpId="2" nodeType="withEffect">
                                  <p:stCondLst>
                                    <p:cond delay="0"/>
                                  </p:stCondLst>
                                  <p:childTnLst>
                                    <p:set>
                                      <p:cBhvr>
                                        <p:cTn id="414" dur="1" fill="hold">
                                          <p:stCondLst>
                                            <p:cond delay="0"/>
                                          </p:stCondLst>
                                        </p:cTn>
                                        <p:tgtEl>
                                          <p:spTgt spid="399"/>
                                        </p:tgtEl>
                                        <p:attrNameLst>
                                          <p:attrName>style.visibility</p:attrName>
                                        </p:attrNameLst>
                                      </p:cBhvr>
                                      <p:to>
                                        <p:strVal val="visible"/>
                                      </p:to>
                                    </p:set>
                                  </p:childTnLst>
                                  <p:subTnLst>
                                    <p:set>
                                      <p:cBhvr override="childStyle">
                                        <p:cTn dur="1" fill="hold" display="0" masterRel="nextClick" afterEffect="1"/>
                                        <p:tgtEl>
                                          <p:spTgt spid="399"/>
                                        </p:tgtEl>
                                        <p:attrNameLst>
                                          <p:attrName>style.visibility</p:attrName>
                                        </p:attrNameLst>
                                      </p:cBhvr>
                                      <p:to>
                                        <p:strVal val="hidden"/>
                                      </p:to>
                                    </p:set>
                                  </p:subTnLst>
                                </p:cTn>
                              </p:par>
                            </p:childTnLst>
                          </p:cTn>
                        </p:par>
                      </p:childTnLst>
                    </p:cTn>
                  </p:par>
                  <p:par>
                    <p:cTn id="415" fill="hold">
                      <p:stCondLst>
                        <p:cond delay="indefinite"/>
                      </p:stCondLst>
                      <p:childTnLst>
                        <p:par>
                          <p:cTn id="416" fill="hold">
                            <p:stCondLst>
                              <p:cond delay="0"/>
                            </p:stCondLst>
                            <p:childTnLst>
                              <p:par>
                                <p:cTn id="417" presetID="1" presetClass="entr" presetSubtype="0" fill="hold" grpId="2" nodeType="clickEffect">
                                  <p:stCondLst>
                                    <p:cond delay="0"/>
                                  </p:stCondLst>
                                  <p:childTnLst>
                                    <p:set>
                                      <p:cBhvr>
                                        <p:cTn id="418" dur="1" fill="hold">
                                          <p:stCondLst>
                                            <p:cond delay="0"/>
                                          </p:stCondLst>
                                        </p:cTn>
                                        <p:tgtEl>
                                          <p:spTgt spid="401"/>
                                        </p:tgtEl>
                                        <p:attrNameLst>
                                          <p:attrName>style.visibility</p:attrName>
                                        </p:attrNameLst>
                                      </p:cBhvr>
                                      <p:to>
                                        <p:strVal val="visible"/>
                                      </p:to>
                                    </p:set>
                                  </p:childTnLst>
                                  <p:subTnLst>
                                    <p:set>
                                      <p:cBhvr override="childStyle">
                                        <p:cTn dur="1" fill="hold" display="0" masterRel="nextClick" afterEffect="1"/>
                                        <p:tgtEl>
                                          <p:spTgt spid="401"/>
                                        </p:tgtEl>
                                        <p:attrNameLst>
                                          <p:attrName>style.visibility</p:attrName>
                                        </p:attrNameLst>
                                      </p:cBhvr>
                                      <p:to>
                                        <p:strVal val="hidden"/>
                                      </p:to>
                                    </p:set>
                                  </p:subTnLst>
                                </p:cTn>
                              </p:par>
                            </p:childTnLst>
                          </p:cTn>
                        </p:par>
                      </p:childTnLst>
                    </p:cTn>
                  </p:par>
                  <p:par>
                    <p:cTn id="419" fill="hold">
                      <p:stCondLst>
                        <p:cond delay="indefinite"/>
                      </p:stCondLst>
                      <p:childTnLst>
                        <p:par>
                          <p:cTn id="420" fill="hold">
                            <p:stCondLst>
                              <p:cond delay="0"/>
                            </p:stCondLst>
                            <p:childTnLst>
                              <p:par>
                                <p:cTn id="421" presetID="1" presetClass="entr" presetSubtype="0" fill="hold" nodeType="clickEffect">
                                  <p:stCondLst>
                                    <p:cond delay="0"/>
                                  </p:stCondLst>
                                  <p:childTnLst>
                                    <p:set>
                                      <p:cBhvr>
                                        <p:cTn id="422" dur="1" fill="hold">
                                          <p:stCondLst>
                                            <p:cond delay="499"/>
                                          </p:stCondLst>
                                        </p:cTn>
                                        <p:tgtEl>
                                          <p:spTgt spid="387"/>
                                        </p:tgtEl>
                                        <p:attrNameLst>
                                          <p:attrName>style.visibility</p:attrName>
                                        </p:attrNameLst>
                                      </p:cBhvr>
                                      <p:to>
                                        <p:strVal val="visible"/>
                                      </p:to>
                                    </p:set>
                                  </p:childTnLst>
                                </p:cTn>
                              </p:par>
                              <p:par>
                                <p:cTn id="423" presetID="1" presetClass="entr" presetSubtype="0" fill="hold" grpId="2" nodeType="withEffect">
                                  <p:stCondLst>
                                    <p:cond delay="0"/>
                                  </p:stCondLst>
                                  <p:childTnLst>
                                    <p:set>
                                      <p:cBhvr>
                                        <p:cTn id="424" dur="1" fill="hold">
                                          <p:stCondLst>
                                            <p:cond delay="0"/>
                                          </p:stCondLst>
                                        </p:cTn>
                                        <p:tgtEl>
                                          <p:spTgt spid="400"/>
                                        </p:tgtEl>
                                        <p:attrNameLst>
                                          <p:attrName>style.visibility</p:attrName>
                                        </p:attrNameLst>
                                      </p:cBhvr>
                                      <p:to>
                                        <p:strVal val="visible"/>
                                      </p:to>
                                    </p:set>
                                  </p:childTnLst>
                                  <p:subTnLst>
                                    <p:set>
                                      <p:cBhvr override="childStyle">
                                        <p:cTn dur="1" fill="hold" display="0" masterRel="nextClick" afterEffect="1"/>
                                        <p:tgtEl>
                                          <p:spTgt spid="400"/>
                                        </p:tgtEl>
                                        <p:attrNameLst>
                                          <p:attrName>style.visibility</p:attrName>
                                        </p:attrNameLst>
                                      </p:cBhvr>
                                      <p:to>
                                        <p:strVal val="hidden"/>
                                      </p:to>
                                    </p:set>
                                  </p:subTnLst>
                                </p:cTn>
                              </p:par>
                            </p:childTnLst>
                          </p:cTn>
                        </p:par>
                      </p:childTnLst>
                    </p:cTn>
                  </p:par>
                  <p:par>
                    <p:cTn id="425" fill="hold">
                      <p:stCondLst>
                        <p:cond delay="indefinite"/>
                      </p:stCondLst>
                      <p:childTnLst>
                        <p:par>
                          <p:cTn id="426" fill="hold">
                            <p:stCondLst>
                              <p:cond delay="0"/>
                            </p:stCondLst>
                            <p:childTnLst>
                              <p:par>
                                <p:cTn id="427" presetID="1" presetClass="entr" presetSubtype="0" fill="hold" nodeType="clickEffect">
                                  <p:stCondLst>
                                    <p:cond delay="0"/>
                                  </p:stCondLst>
                                  <p:childTnLst>
                                    <p:set>
                                      <p:cBhvr>
                                        <p:cTn id="428" dur="1" fill="hold">
                                          <p:stCondLst>
                                            <p:cond delay="499"/>
                                          </p:stCondLst>
                                        </p:cTn>
                                        <p:tgtEl>
                                          <p:spTgt spid="393"/>
                                        </p:tgtEl>
                                        <p:attrNameLst>
                                          <p:attrName>style.visibility</p:attrName>
                                        </p:attrNameLst>
                                      </p:cBhvr>
                                      <p:to>
                                        <p:strVal val="visible"/>
                                      </p:to>
                                    </p:set>
                                  </p:childTnLst>
                                </p:cTn>
                              </p:par>
                              <p:par>
                                <p:cTn id="429" presetID="1" presetClass="entr" presetSubtype="0" fill="hold" grpId="3" nodeType="withEffect">
                                  <p:stCondLst>
                                    <p:cond delay="0"/>
                                  </p:stCondLst>
                                  <p:childTnLst>
                                    <p:set>
                                      <p:cBhvr>
                                        <p:cTn id="430" dur="1" fill="hold">
                                          <p:stCondLst>
                                            <p:cond delay="0"/>
                                          </p:stCondLst>
                                        </p:cTn>
                                        <p:tgtEl>
                                          <p:spTgt spid="399"/>
                                        </p:tgtEl>
                                        <p:attrNameLst>
                                          <p:attrName>style.visibility</p:attrName>
                                        </p:attrNameLst>
                                      </p:cBhvr>
                                      <p:to>
                                        <p:strVal val="visible"/>
                                      </p:to>
                                    </p:set>
                                  </p:childTnLst>
                                  <p:subTnLst>
                                    <p:set>
                                      <p:cBhvr override="childStyle">
                                        <p:cTn dur="1" fill="hold" display="0" masterRel="nextClick" afterEffect="1"/>
                                        <p:tgtEl>
                                          <p:spTgt spid="399"/>
                                        </p:tgtEl>
                                        <p:attrNameLst>
                                          <p:attrName>style.visibility</p:attrName>
                                        </p:attrNameLst>
                                      </p:cBhvr>
                                      <p:to>
                                        <p:strVal val="hidden"/>
                                      </p:to>
                                    </p:set>
                                  </p:subTnLst>
                                </p:cTn>
                              </p:par>
                            </p:childTnLst>
                          </p:cTn>
                        </p:par>
                        <p:par>
                          <p:cTn id="431" fill="hold">
                            <p:stCondLst>
                              <p:cond delay="500"/>
                            </p:stCondLst>
                            <p:childTnLst>
                              <p:par>
                                <p:cTn id="432" presetID="1" presetClass="entr" presetSubtype="0" fill="hold" grpId="0" nodeType="afterEffect">
                                  <p:stCondLst>
                                    <p:cond delay="0"/>
                                  </p:stCondLst>
                                  <p:childTnLst>
                                    <p:set>
                                      <p:cBhvr>
                                        <p:cTn id="433" dur="1" fill="hold">
                                          <p:stCondLst>
                                            <p:cond delay="499"/>
                                          </p:stCondLst>
                                        </p:cTn>
                                        <p:tgtEl>
                                          <p:spTgt spid="402"/>
                                        </p:tgtEl>
                                        <p:attrNameLst>
                                          <p:attrName>style.visibility</p:attrName>
                                        </p:attrNameLst>
                                      </p:cBhvr>
                                      <p:to>
                                        <p:strVal val="visible"/>
                                      </p:to>
                                    </p:set>
                                  </p:childTnLst>
                                </p:cTn>
                              </p:par>
                            </p:childTnLst>
                          </p:cTn>
                        </p:par>
                      </p:childTnLst>
                    </p:cTn>
                  </p:par>
                  <p:par>
                    <p:cTn id="434" fill="hold">
                      <p:stCondLst>
                        <p:cond delay="indefinite"/>
                      </p:stCondLst>
                      <p:childTnLst>
                        <p:par>
                          <p:cTn id="435" fill="hold">
                            <p:stCondLst>
                              <p:cond delay="0"/>
                            </p:stCondLst>
                            <p:childTnLst>
                              <p:par>
                                <p:cTn id="436" presetID="1" presetClass="entr" presetSubtype="0" fill="hold" grpId="0" nodeType="clickEffect">
                                  <p:stCondLst>
                                    <p:cond delay="0"/>
                                  </p:stCondLst>
                                  <p:childTnLst>
                                    <p:set>
                                      <p:cBhvr>
                                        <p:cTn id="437" dur="1" fill="hold">
                                          <p:stCondLst>
                                            <p:cond delay="0"/>
                                          </p:stCondLst>
                                        </p:cTn>
                                        <p:tgtEl>
                                          <p:spTgt spid="276"/>
                                        </p:tgtEl>
                                        <p:attrNameLst>
                                          <p:attrName>style.visibility</p:attrName>
                                        </p:attrNameLst>
                                      </p:cBhvr>
                                      <p:to>
                                        <p:strVal val="visible"/>
                                      </p:to>
                                    </p:set>
                                  </p:childTnLst>
                                  <p:subTnLst>
                                    <p:set>
                                      <p:cBhvr override="childStyle">
                                        <p:cTn dur="1" fill="hold" display="0" masterRel="nextClick" afterEffect="1"/>
                                        <p:tgtEl>
                                          <p:spTgt spid="276"/>
                                        </p:tgtEl>
                                        <p:attrNameLst>
                                          <p:attrName>style.visibility</p:attrName>
                                        </p:attrNameLst>
                                      </p:cBhvr>
                                      <p:to>
                                        <p:strVal val="hidden"/>
                                      </p:to>
                                    </p:set>
                                  </p:subTnLst>
                                </p:cTn>
                              </p:par>
                            </p:childTnLst>
                          </p:cTn>
                        </p:par>
                      </p:childTnLst>
                    </p:cTn>
                  </p:par>
                  <p:par>
                    <p:cTn id="438" fill="hold">
                      <p:stCondLst>
                        <p:cond delay="indefinite"/>
                      </p:stCondLst>
                      <p:childTnLst>
                        <p:par>
                          <p:cTn id="439" fill="hold">
                            <p:stCondLst>
                              <p:cond delay="0"/>
                            </p:stCondLst>
                            <p:childTnLst>
                              <p:par>
                                <p:cTn id="440" presetID="53" presetClass="exit" presetSubtype="0" fill="hold" nodeType="clickEffect">
                                  <p:stCondLst>
                                    <p:cond delay="0"/>
                                  </p:stCondLst>
                                  <p:childTnLst>
                                    <p:anim calcmode="lin" valueType="num">
                                      <p:cBhvr>
                                        <p:cTn id="441" dur="500"/>
                                        <p:tgtEl>
                                          <p:spTgt spid="363"/>
                                        </p:tgtEl>
                                        <p:attrNameLst>
                                          <p:attrName>ppt_w</p:attrName>
                                        </p:attrNameLst>
                                      </p:cBhvr>
                                      <p:tavLst>
                                        <p:tav tm="0">
                                          <p:val>
                                            <p:strVal val="ppt_w"/>
                                          </p:val>
                                        </p:tav>
                                        <p:tav tm="100000">
                                          <p:val>
                                            <p:fltVal val="0"/>
                                          </p:val>
                                        </p:tav>
                                      </p:tavLst>
                                    </p:anim>
                                    <p:anim calcmode="lin" valueType="num">
                                      <p:cBhvr>
                                        <p:cTn id="442" dur="500"/>
                                        <p:tgtEl>
                                          <p:spTgt spid="363"/>
                                        </p:tgtEl>
                                        <p:attrNameLst>
                                          <p:attrName>ppt_h</p:attrName>
                                        </p:attrNameLst>
                                      </p:cBhvr>
                                      <p:tavLst>
                                        <p:tav tm="0">
                                          <p:val>
                                            <p:strVal val="ppt_h"/>
                                          </p:val>
                                        </p:tav>
                                        <p:tav tm="100000">
                                          <p:val>
                                            <p:fltVal val="0"/>
                                          </p:val>
                                        </p:tav>
                                      </p:tavLst>
                                    </p:anim>
                                    <p:animEffect transition="out" filter="fade">
                                      <p:cBhvr>
                                        <p:cTn id="443" dur="500"/>
                                        <p:tgtEl>
                                          <p:spTgt spid="363"/>
                                        </p:tgtEl>
                                      </p:cBhvr>
                                    </p:animEffect>
                                    <p:set>
                                      <p:cBhvr>
                                        <p:cTn id="444" dur="1" fill="hold">
                                          <p:stCondLst>
                                            <p:cond delay="499"/>
                                          </p:stCondLst>
                                        </p:cTn>
                                        <p:tgtEl>
                                          <p:spTgt spid="363"/>
                                        </p:tgtEl>
                                        <p:attrNameLst>
                                          <p:attrName>style.visibility</p:attrName>
                                        </p:attrNameLst>
                                      </p:cBhvr>
                                      <p:to>
                                        <p:strVal val="hidden"/>
                                      </p:to>
                                    </p:set>
                                  </p:childTnLst>
                                </p:cTn>
                              </p:par>
                              <p:par>
                                <p:cTn id="445" presetID="1" presetClass="exit" presetSubtype="0" fill="hold" grpId="1" nodeType="withEffect">
                                  <p:stCondLst>
                                    <p:cond delay="0"/>
                                  </p:stCondLst>
                                  <p:childTnLst>
                                    <p:set>
                                      <p:cBhvr>
                                        <p:cTn id="446" dur="1" fill="hold">
                                          <p:stCondLst>
                                            <p:cond delay="0"/>
                                          </p:stCondLst>
                                        </p:cTn>
                                        <p:tgtEl>
                                          <p:spTgt spid="402"/>
                                        </p:tgtEl>
                                        <p:attrNameLst>
                                          <p:attrName>style.visibility</p:attrName>
                                        </p:attrNameLst>
                                      </p:cBhvr>
                                      <p:to>
                                        <p:strVal val="hidden"/>
                                      </p:to>
                                    </p:set>
                                  </p:childTnLst>
                                </p:cTn>
                              </p:par>
                              <p:par>
                                <p:cTn id="447" presetID="1" presetClass="exit" presetSubtype="0" fill="hold" nodeType="withEffect">
                                  <p:stCondLst>
                                    <p:cond delay="0"/>
                                  </p:stCondLst>
                                  <p:childTnLst>
                                    <p:set>
                                      <p:cBhvr>
                                        <p:cTn id="448" dur="1" fill="hold">
                                          <p:stCondLst>
                                            <p:cond delay="0"/>
                                          </p:stCondLst>
                                        </p:cTn>
                                        <p:tgtEl>
                                          <p:spTgt spid="375"/>
                                        </p:tgtEl>
                                        <p:attrNameLst>
                                          <p:attrName>style.visibility</p:attrName>
                                        </p:attrNameLst>
                                      </p:cBhvr>
                                      <p:to>
                                        <p:strVal val="hidden"/>
                                      </p:to>
                                    </p:set>
                                  </p:childTnLst>
                                </p:cTn>
                              </p:par>
                              <p:par>
                                <p:cTn id="449" presetID="1" presetClass="exit" presetSubtype="0" fill="hold" nodeType="withEffect">
                                  <p:stCondLst>
                                    <p:cond delay="0"/>
                                  </p:stCondLst>
                                  <p:childTnLst>
                                    <p:set>
                                      <p:cBhvr>
                                        <p:cTn id="450" dur="1" fill="hold">
                                          <p:stCondLst>
                                            <p:cond delay="0"/>
                                          </p:stCondLst>
                                        </p:cTn>
                                        <p:tgtEl>
                                          <p:spTgt spid="378"/>
                                        </p:tgtEl>
                                        <p:attrNameLst>
                                          <p:attrName>style.visibility</p:attrName>
                                        </p:attrNameLst>
                                      </p:cBhvr>
                                      <p:to>
                                        <p:strVal val="hidden"/>
                                      </p:to>
                                    </p:set>
                                  </p:childTnLst>
                                </p:cTn>
                              </p:par>
                              <p:par>
                                <p:cTn id="451" presetID="1" presetClass="exit" presetSubtype="0" fill="hold" nodeType="withEffect">
                                  <p:stCondLst>
                                    <p:cond delay="0"/>
                                  </p:stCondLst>
                                  <p:childTnLst>
                                    <p:set>
                                      <p:cBhvr>
                                        <p:cTn id="452" dur="1" fill="hold">
                                          <p:stCondLst>
                                            <p:cond delay="0"/>
                                          </p:stCondLst>
                                        </p:cTn>
                                        <p:tgtEl>
                                          <p:spTgt spid="381"/>
                                        </p:tgtEl>
                                        <p:attrNameLst>
                                          <p:attrName>style.visibility</p:attrName>
                                        </p:attrNameLst>
                                      </p:cBhvr>
                                      <p:to>
                                        <p:strVal val="hidden"/>
                                      </p:to>
                                    </p:set>
                                  </p:childTnLst>
                                </p:cTn>
                              </p:par>
                              <p:par>
                                <p:cTn id="453" presetID="1" presetClass="exit" presetSubtype="0" fill="hold" nodeType="withEffect">
                                  <p:stCondLst>
                                    <p:cond delay="0"/>
                                  </p:stCondLst>
                                  <p:childTnLst>
                                    <p:set>
                                      <p:cBhvr>
                                        <p:cTn id="454" dur="1" fill="hold">
                                          <p:stCondLst>
                                            <p:cond delay="0"/>
                                          </p:stCondLst>
                                        </p:cTn>
                                        <p:tgtEl>
                                          <p:spTgt spid="384"/>
                                        </p:tgtEl>
                                        <p:attrNameLst>
                                          <p:attrName>style.visibility</p:attrName>
                                        </p:attrNameLst>
                                      </p:cBhvr>
                                      <p:to>
                                        <p:strVal val="hidden"/>
                                      </p:to>
                                    </p:set>
                                  </p:childTnLst>
                                </p:cTn>
                              </p:par>
                              <p:par>
                                <p:cTn id="455" presetID="1" presetClass="exit" presetSubtype="0" fill="hold" nodeType="withEffect">
                                  <p:stCondLst>
                                    <p:cond delay="0"/>
                                  </p:stCondLst>
                                  <p:childTnLst>
                                    <p:set>
                                      <p:cBhvr>
                                        <p:cTn id="456" dur="1" fill="hold">
                                          <p:stCondLst>
                                            <p:cond delay="0"/>
                                          </p:stCondLst>
                                        </p:cTn>
                                        <p:tgtEl>
                                          <p:spTgt spid="387"/>
                                        </p:tgtEl>
                                        <p:attrNameLst>
                                          <p:attrName>style.visibility</p:attrName>
                                        </p:attrNameLst>
                                      </p:cBhvr>
                                      <p:to>
                                        <p:strVal val="hidden"/>
                                      </p:to>
                                    </p:set>
                                  </p:childTnLst>
                                </p:cTn>
                              </p:par>
                              <p:par>
                                <p:cTn id="457" presetID="1" presetClass="exit" presetSubtype="0" fill="hold" nodeType="withEffect">
                                  <p:stCondLst>
                                    <p:cond delay="0"/>
                                  </p:stCondLst>
                                  <p:childTnLst>
                                    <p:set>
                                      <p:cBhvr>
                                        <p:cTn id="458" dur="1" fill="hold">
                                          <p:stCondLst>
                                            <p:cond delay="0"/>
                                          </p:stCondLst>
                                        </p:cTn>
                                        <p:tgtEl>
                                          <p:spTgt spid="390"/>
                                        </p:tgtEl>
                                        <p:attrNameLst>
                                          <p:attrName>style.visibility</p:attrName>
                                        </p:attrNameLst>
                                      </p:cBhvr>
                                      <p:to>
                                        <p:strVal val="hidden"/>
                                      </p:to>
                                    </p:set>
                                  </p:childTnLst>
                                </p:cTn>
                              </p:par>
                              <p:par>
                                <p:cTn id="459" presetID="1" presetClass="exit" presetSubtype="0" fill="hold" nodeType="withEffect">
                                  <p:stCondLst>
                                    <p:cond delay="0"/>
                                  </p:stCondLst>
                                  <p:childTnLst>
                                    <p:set>
                                      <p:cBhvr>
                                        <p:cTn id="460" dur="1" fill="hold">
                                          <p:stCondLst>
                                            <p:cond delay="0"/>
                                          </p:stCondLst>
                                        </p:cTn>
                                        <p:tgtEl>
                                          <p:spTgt spid="393"/>
                                        </p:tgtEl>
                                        <p:attrNameLst>
                                          <p:attrName>style.visibility</p:attrName>
                                        </p:attrNameLst>
                                      </p:cBhvr>
                                      <p:to>
                                        <p:strVal val="hidden"/>
                                      </p:to>
                                    </p:set>
                                  </p:childTnLst>
                                </p:cTn>
                              </p:par>
                              <p:par>
                                <p:cTn id="461" presetID="1" presetClass="entr" presetSubtype="0" fill="hold" grpId="0" nodeType="withEffect">
                                  <p:stCondLst>
                                    <p:cond delay="0"/>
                                  </p:stCondLst>
                                  <p:childTnLst>
                                    <p:set>
                                      <p:cBhvr>
                                        <p:cTn id="462" dur="1" fill="hold">
                                          <p:stCondLst>
                                            <p:cond delay="0"/>
                                          </p:stCondLst>
                                        </p:cTn>
                                        <p:tgtEl>
                                          <p:spTgt spid="270"/>
                                        </p:tgtEl>
                                        <p:attrNameLst>
                                          <p:attrName>style.visibility</p:attrName>
                                        </p:attrNameLst>
                                      </p:cBhvr>
                                      <p:to>
                                        <p:strVal val="visible"/>
                                      </p:to>
                                    </p:set>
                                  </p:childTnLst>
                                </p:cTn>
                              </p:par>
                            </p:childTnLst>
                          </p:cTn>
                        </p:par>
                        <p:par>
                          <p:cTn id="463" fill="hold">
                            <p:stCondLst>
                              <p:cond delay="500"/>
                            </p:stCondLst>
                            <p:childTnLst>
                              <p:par>
                                <p:cTn id="464" presetID="1" presetClass="entr" presetSubtype="0" fill="hold" grpId="2" nodeType="afterEffect">
                                  <p:stCondLst>
                                    <p:cond delay="0"/>
                                  </p:stCondLst>
                                  <p:childTnLst>
                                    <p:set>
                                      <p:cBhvr>
                                        <p:cTn id="465" dur="1" fill="hold">
                                          <p:stCondLst>
                                            <p:cond delay="0"/>
                                          </p:stCondLst>
                                        </p:cTn>
                                        <p:tgtEl>
                                          <p:spTgt spid="267"/>
                                        </p:tgtEl>
                                        <p:attrNameLst>
                                          <p:attrName>style.visibility</p:attrName>
                                        </p:attrNameLst>
                                      </p:cBhvr>
                                      <p:to>
                                        <p:strVal val="visible"/>
                                      </p:to>
                                    </p:set>
                                  </p:childTnLst>
                                  <p:subTnLst>
                                    <p:set>
                                      <p:cBhvr override="childStyle">
                                        <p:cTn dur="1" fill="hold" display="0" masterRel="nextClick" afterEffect="1"/>
                                        <p:tgtEl>
                                          <p:spTgt spid="267"/>
                                        </p:tgtEl>
                                        <p:attrNameLst>
                                          <p:attrName>style.visibility</p:attrName>
                                        </p:attrNameLst>
                                      </p:cBhvr>
                                      <p:to>
                                        <p:strVal val="hidden"/>
                                      </p:to>
                                    </p:set>
                                  </p:subTnLst>
                                </p:cTn>
                              </p:par>
                            </p:childTnLst>
                          </p:cTn>
                        </p:par>
                      </p:childTnLst>
                    </p:cTn>
                  </p:par>
                  <p:par>
                    <p:cTn id="466" fill="hold">
                      <p:stCondLst>
                        <p:cond delay="indefinite"/>
                      </p:stCondLst>
                      <p:childTnLst>
                        <p:par>
                          <p:cTn id="467" fill="hold">
                            <p:stCondLst>
                              <p:cond delay="0"/>
                            </p:stCondLst>
                            <p:childTnLst>
                              <p:par>
                                <p:cTn id="468" presetID="1" presetClass="entr" presetSubtype="0" fill="hold" grpId="2" nodeType="clickEffect">
                                  <p:stCondLst>
                                    <p:cond delay="0"/>
                                  </p:stCondLst>
                                  <p:childTnLst>
                                    <p:set>
                                      <p:cBhvr>
                                        <p:cTn id="469" dur="1" fill="hold">
                                          <p:stCondLst>
                                            <p:cond delay="0"/>
                                          </p:stCondLst>
                                        </p:cTn>
                                        <p:tgtEl>
                                          <p:spTgt spid="264"/>
                                        </p:tgtEl>
                                        <p:attrNameLst>
                                          <p:attrName>style.visibility</p:attrName>
                                        </p:attrNameLst>
                                      </p:cBhvr>
                                      <p:to>
                                        <p:strVal val="visible"/>
                                      </p:to>
                                    </p:set>
                                  </p:childTnLst>
                                  <p:subTnLst>
                                    <p:set>
                                      <p:cBhvr override="childStyle">
                                        <p:cTn dur="1" fill="hold" display="0" masterRel="nextClick" afterEffect="1"/>
                                        <p:tgtEl>
                                          <p:spTgt spid="264"/>
                                        </p:tgtEl>
                                        <p:attrNameLst>
                                          <p:attrName>style.visibility</p:attrName>
                                        </p:attrNameLst>
                                      </p:cBhvr>
                                      <p:to>
                                        <p:strVal val="hidden"/>
                                      </p:to>
                                    </p:set>
                                  </p:subTnLst>
                                </p:cTn>
                              </p:par>
                            </p:childTnLst>
                          </p:cTn>
                        </p:par>
                      </p:childTnLst>
                    </p:cTn>
                  </p:par>
                  <p:par>
                    <p:cTn id="470" fill="hold">
                      <p:stCondLst>
                        <p:cond delay="indefinite"/>
                      </p:stCondLst>
                      <p:childTnLst>
                        <p:par>
                          <p:cTn id="471" fill="hold">
                            <p:stCondLst>
                              <p:cond delay="0"/>
                            </p:stCondLst>
                            <p:childTnLst>
                              <p:par>
                                <p:cTn id="472" presetID="53" presetClass="exit" presetSubtype="0" fill="hold" nodeType="clickEffect">
                                  <p:stCondLst>
                                    <p:cond delay="0"/>
                                  </p:stCondLst>
                                  <p:childTnLst>
                                    <p:anim calcmode="lin" valueType="num">
                                      <p:cBhvr>
                                        <p:cTn id="473" dur="500"/>
                                        <p:tgtEl>
                                          <p:spTgt spid="249"/>
                                        </p:tgtEl>
                                        <p:attrNameLst>
                                          <p:attrName>ppt_w</p:attrName>
                                        </p:attrNameLst>
                                      </p:cBhvr>
                                      <p:tavLst>
                                        <p:tav tm="0">
                                          <p:val>
                                            <p:strVal val="ppt_w"/>
                                          </p:val>
                                        </p:tav>
                                        <p:tav tm="100000">
                                          <p:val>
                                            <p:fltVal val="0"/>
                                          </p:val>
                                        </p:tav>
                                      </p:tavLst>
                                    </p:anim>
                                    <p:anim calcmode="lin" valueType="num">
                                      <p:cBhvr>
                                        <p:cTn id="474" dur="500"/>
                                        <p:tgtEl>
                                          <p:spTgt spid="249"/>
                                        </p:tgtEl>
                                        <p:attrNameLst>
                                          <p:attrName>ppt_h</p:attrName>
                                        </p:attrNameLst>
                                      </p:cBhvr>
                                      <p:tavLst>
                                        <p:tav tm="0">
                                          <p:val>
                                            <p:strVal val="ppt_h"/>
                                          </p:val>
                                        </p:tav>
                                        <p:tav tm="100000">
                                          <p:val>
                                            <p:fltVal val="0"/>
                                          </p:val>
                                        </p:tav>
                                      </p:tavLst>
                                    </p:anim>
                                    <p:animEffect transition="out" filter="fade">
                                      <p:cBhvr>
                                        <p:cTn id="475" dur="500"/>
                                        <p:tgtEl>
                                          <p:spTgt spid="249"/>
                                        </p:tgtEl>
                                      </p:cBhvr>
                                    </p:animEffect>
                                    <p:set>
                                      <p:cBhvr>
                                        <p:cTn id="476" dur="1" fill="hold">
                                          <p:stCondLst>
                                            <p:cond delay="499"/>
                                          </p:stCondLst>
                                        </p:cTn>
                                        <p:tgtEl>
                                          <p:spTgt spid="249"/>
                                        </p:tgtEl>
                                        <p:attrNameLst>
                                          <p:attrName>style.visibility</p:attrName>
                                        </p:attrNameLst>
                                      </p:cBhvr>
                                      <p:to>
                                        <p:strVal val="hidden"/>
                                      </p:to>
                                    </p:set>
                                  </p:childTnLst>
                                </p:cTn>
                              </p:par>
                              <p:par>
                                <p:cTn id="477" presetID="1" presetClass="exit" presetSubtype="0" fill="hold" nodeType="withEffect">
                                  <p:stCondLst>
                                    <p:cond delay="0"/>
                                  </p:stCondLst>
                                  <p:childTnLst>
                                    <p:set>
                                      <p:cBhvr>
                                        <p:cTn id="478" dur="1" fill="hold">
                                          <p:stCondLst>
                                            <p:cond delay="0"/>
                                          </p:stCondLst>
                                        </p:cTn>
                                        <p:tgtEl>
                                          <p:spTgt spid="257"/>
                                        </p:tgtEl>
                                        <p:attrNameLst>
                                          <p:attrName>style.visibility</p:attrName>
                                        </p:attrNameLst>
                                      </p:cBhvr>
                                      <p:to>
                                        <p:strVal val="hidden"/>
                                      </p:to>
                                    </p:set>
                                  </p:childTnLst>
                                </p:cTn>
                              </p:par>
                              <p:par>
                                <p:cTn id="479" presetID="1" presetClass="exit" presetSubtype="0" fill="hold" grpId="1" nodeType="withEffect">
                                  <p:stCondLst>
                                    <p:cond delay="0"/>
                                  </p:stCondLst>
                                  <p:childTnLst>
                                    <p:set>
                                      <p:cBhvr>
                                        <p:cTn id="480" dur="1" fill="hold">
                                          <p:stCondLst>
                                            <p:cond delay="0"/>
                                          </p:stCondLst>
                                        </p:cTn>
                                        <p:tgtEl>
                                          <p:spTgt spid="268"/>
                                        </p:tgtEl>
                                        <p:attrNameLst>
                                          <p:attrName>style.visibility</p:attrName>
                                        </p:attrNameLst>
                                      </p:cBhvr>
                                      <p:to>
                                        <p:strVal val="hidden"/>
                                      </p:to>
                                    </p:set>
                                  </p:childTnLst>
                                </p:cTn>
                              </p:par>
                              <p:par>
                                <p:cTn id="481" presetID="1" presetClass="exit" presetSubtype="0" fill="hold" grpId="1" nodeType="withEffect">
                                  <p:stCondLst>
                                    <p:cond delay="0"/>
                                  </p:stCondLst>
                                  <p:childTnLst>
                                    <p:set>
                                      <p:cBhvr>
                                        <p:cTn id="482" dur="1" fill="hold">
                                          <p:stCondLst>
                                            <p:cond delay="0"/>
                                          </p:stCondLst>
                                        </p:cTn>
                                        <p:tgtEl>
                                          <p:spTgt spid="269"/>
                                        </p:tgtEl>
                                        <p:attrNameLst>
                                          <p:attrName>style.visibility</p:attrName>
                                        </p:attrNameLst>
                                      </p:cBhvr>
                                      <p:to>
                                        <p:strVal val="hidden"/>
                                      </p:to>
                                    </p:set>
                                  </p:childTnLst>
                                </p:cTn>
                              </p:par>
                              <p:par>
                                <p:cTn id="483" presetID="1" presetClass="exit" presetSubtype="0" fill="hold" grpId="1" nodeType="withEffect">
                                  <p:stCondLst>
                                    <p:cond delay="0"/>
                                  </p:stCondLst>
                                  <p:childTnLst>
                                    <p:set>
                                      <p:cBhvr>
                                        <p:cTn id="484" dur="1" fill="hold">
                                          <p:stCondLst>
                                            <p:cond delay="0"/>
                                          </p:stCondLst>
                                        </p:cTn>
                                        <p:tgtEl>
                                          <p:spTgt spid="270"/>
                                        </p:tgtEl>
                                        <p:attrNameLst>
                                          <p:attrName>style.visibility</p:attrName>
                                        </p:attrNameLst>
                                      </p:cBhvr>
                                      <p:to>
                                        <p:strVal val="hidden"/>
                                      </p:to>
                                    </p:set>
                                  </p:childTnLst>
                                </p:cTn>
                              </p:par>
                              <p:par>
                                <p:cTn id="485" presetID="1" presetClass="entr" presetSubtype="0" fill="hold" grpId="0" nodeType="withEffect">
                                  <p:stCondLst>
                                    <p:cond delay="0"/>
                                  </p:stCondLst>
                                  <p:childTnLst>
                                    <p:set>
                                      <p:cBhvr>
                                        <p:cTn id="486" dur="1" fill="hold">
                                          <p:stCondLst>
                                            <p:cond delay="0"/>
                                          </p:stCondLst>
                                        </p:cTn>
                                        <p:tgtEl>
                                          <p:spTgt spid="236"/>
                                        </p:tgtEl>
                                        <p:attrNameLst>
                                          <p:attrName>style.visibility</p:attrName>
                                        </p:attrNameLst>
                                      </p:cBhvr>
                                      <p:to>
                                        <p:strVal val="visible"/>
                                      </p:to>
                                    </p:set>
                                  </p:childTnLst>
                                </p:cTn>
                              </p:par>
                            </p:childTnLst>
                          </p:cTn>
                        </p:par>
                        <p:par>
                          <p:cTn id="487" fill="hold">
                            <p:stCondLst>
                              <p:cond delay="500"/>
                            </p:stCondLst>
                            <p:childTnLst>
                              <p:par>
                                <p:cTn id="488" presetID="1" presetClass="entr" presetSubtype="0" fill="hold" grpId="1" nodeType="afterEffect">
                                  <p:stCondLst>
                                    <p:cond delay="0"/>
                                  </p:stCondLst>
                                  <p:childTnLst>
                                    <p:set>
                                      <p:cBhvr>
                                        <p:cTn id="489" dur="1" fill="hold">
                                          <p:stCondLst>
                                            <p:cond delay="0"/>
                                          </p:stCondLst>
                                        </p:cTn>
                                        <p:tgtEl>
                                          <p:spTgt spid="220"/>
                                        </p:tgtEl>
                                        <p:attrNameLst>
                                          <p:attrName>style.visibility</p:attrName>
                                        </p:attrNameLst>
                                      </p:cBhvr>
                                      <p:to>
                                        <p:strVal val="visible"/>
                                      </p:to>
                                    </p:set>
                                  </p:childTnLst>
                                  <p:subTnLst>
                                    <p:set>
                                      <p:cBhvr override="childStyle">
                                        <p:cTn dur="1" fill="hold" display="0" masterRel="nextClick" afterEffect="1"/>
                                        <p:tgtEl>
                                          <p:spTgt spid="220"/>
                                        </p:tgtEl>
                                        <p:attrNameLst>
                                          <p:attrName>style.visibility</p:attrName>
                                        </p:attrNameLst>
                                      </p:cBhvr>
                                      <p:to>
                                        <p:strVal val="hidden"/>
                                      </p:to>
                                    </p:set>
                                  </p:subTnLst>
                                </p:cTn>
                              </p:par>
                            </p:childTnLst>
                          </p:cTn>
                        </p:par>
                      </p:childTnLst>
                    </p:cTn>
                  </p:par>
                  <p:par>
                    <p:cTn id="490" fill="hold">
                      <p:stCondLst>
                        <p:cond delay="indefinite"/>
                      </p:stCondLst>
                      <p:childTnLst>
                        <p:par>
                          <p:cTn id="491" fill="hold">
                            <p:stCondLst>
                              <p:cond delay="0"/>
                            </p:stCondLst>
                            <p:childTnLst>
                              <p:par>
                                <p:cTn id="492" presetID="1" presetClass="entr" presetSubtype="0" fill="hold" grpId="0" nodeType="clickEffect">
                                  <p:stCondLst>
                                    <p:cond delay="0"/>
                                  </p:stCondLst>
                                  <p:childTnLst>
                                    <p:set>
                                      <p:cBhvr>
                                        <p:cTn id="493" dur="1" fill="hold">
                                          <p:stCondLst>
                                            <p:cond delay="0"/>
                                          </p:stCondLst>
                                        </p:cTn>
                                        <p:tgtEl>
                                          <p:spTgt spid="608277"/>
                                        </p:tgtEl>
                                        <p:attrNameLst>
                                          <p:attrName>style.visibility</p:attrName>
                                        </p:attrNameLst>
                                      </p:cBhvr>
                                      <p:to>
                                        <p:strVal val="visible"/>
                                      </p:to>
                                    </p:set>
                                  </p:childTnLst>
                                </p:cTn>
                              </p:par>
                            </p:childTnLst>
                          </p:cTn>
                        </p:par>
                        <p:par>
                          <p:cTn id="494" fill="hold">
                            <p:stCondLst>
                              <p:cond delay="0"/>
                            </p:stCondLst>
                            <p:childTnLst>
                              <p:par>
                                <p:cTn id="495" presetID="1" presetClass="exit" presetSubtype="0" fill="hold" grpId="1" nodeType="afterEffect">
                                  <p:stCondLst>
                                    <p:cond delay="0"/>
                                  </p:stCondLst>
                                  <p:childTnLst>
                                    <p:set>
                                      <p:cBhvr>
                                        <p:cTn id="496" dur="1" fill="hold">
                                          <p:stCondLst>
                                            <p:cond delay="0"/>
                                          </p:stCondLst>
                                        </p:cTn>
                                        <p:tgtEl>
                                          <p:spTgt spid="236"/>
                                        </p:tgtEl>
                                        <p:attrNameLst>
                                          <p:attrName>style.visibility</p:attrName>
                                        </p:attrNameLst>
                                      </p:cBhvr>
                                      <p:to>
                                        <p:strVal val="hidden"/>
                                      </p:to>
                                    </p:set>
                                  </p:childTnLst>
                                </p:cTn>
                              </p:par>
                            </p:childTnLst>
                          </p:cTn>
                        </p:par>
                        <p:par>
                          <p:cTn id="497" fill="hold">
                            <p:stCondLst>
                              <p:cond delay="0"/>
                            </p:stCondLst>
                            <p:childTnLst>
                              <p:par>
                                <p:cTn id="498" presetID="1" presetClass="entr" presetSubtype="0" fill="hold" grpId="0" nodeType="afterEffect">
                                  <p:stCondLst>
                                    <p:cond delay="0"/>
                                  </p:stCondLst>
                                  <p:childTnLst>
                                    <p:set>
                                      <p:cBhvr>
                                        <p:cTn id="499" dur="1" fill="hold">
                                          <p:stCondLst>
                                            <p:cond delay="499"/>
                                          </p:stCondLst>
                                        </p:cTn>
                                        <p:tgtEl>
                                          <p:spTgt spid="4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8259" grpId="0" autoUpdateAnimBg="0"/>
      <p:bldP spid="608259" grpId="1" autoUpdateAnimBg="0"/>
      <p:bldP spid="608260" grpId="0" autoUpdateAnimBg="0"/>
      <p:bldP spid="608260" grpId="1" autoUpdateAnimBg="0"/>
      <p:bldP spid="608261" grpId="0" autoUpdateAnimBg="0"/>
      <p:bldP spid="608261" grpId="1" autoUpdateAnimBg="0"/>
      <p:bldP spid="608262" grpId="0" autoUpdateAnimBg="0"/>
      <p:bldP spid="608262" grpId="1" autoUpdateAnimBg="0"/>
      <p:bldP spid="608275" grpId="0" build="p" autoUpdateAnimBg="0"/>
      <p:bldP spid="608276" grpId="0" build="p" autoUpdateAnimBg="0"/>
      <p:bldP spid="608277" grpId="0"/>
      <p:bldP spid="608278" grpId="0" build="p" autoUpdateAnimBg="0"/>
      <p:bldP spid="608285" grpId="0" build="p" autoUpdateAnimBg="0"/>
      <p:bldP spid="211" grpId="1" animBg="1"/>
      <p:bldP spid="213" grpId="0" animBg="1"/>
      <p:bldP spid="214" grpId="0" animBg="1"/>
      <p:bldP spid="215" grpId="0" animBg="1"/>
      <p:bldP spid="220" grpId="0" animBg="1"/>
      <p:bldP spid="220" grpId="1" animBg="1"/>
      <p:bldP spid="221" grpId="0" animBg="1"/>
      <p:bldP spid="221" grpId="1" animBg="1"/>
      <p:bldP spid="403" grpId="0" animBg="1"/>
      <p:bldP spid="236" grpId="0" animBg="1"/>
      <p:bldP spid="236" grpId="1" animBg="1"/>
      <p:bldP spid="240" grpId="0"/>
      <p:bldP spid="264" grpId="0" animBg="1"/>
      <p:bldP spid="264" grpId="1" animBg="1"/>
      <p:bldP spid="264" grpId="2" animBg="1"/>
      <p:bldP spid="265" grpId="0" animBg="1"/>
      <p:bldP spid="265" grpId="1" animBg="1"/>
      <p:bldP spid="265" grpId="2" animBg="1"/>
      <p:bldP spid="266" grpId="0" animBg="1"/>
      <p:bldP spid="266" grpId="1" animBg="1"/>
      <p:bldP spid="266" grpId="2" animBg="1"/>
      <p:bldP spid="267" grpId="0" animBg="1"/>
      <p:bldP spid="267" grpId="1" animBg="1"/>
      <p:bldP spid="267" grpId="2" animBg="1"/>
      <p:bldP spid="268" grpId="0" animBg="1"/>
      <p:bldP spid="268" grpId="1" animBg="1"/>
      <p:bldP spid="269" grpId="0" animBg="1"/>
      <p:bldP spid="269" grpId="1" animBg="1"/>
      <p:bldP spid="270" grpId="0" animBg="1"/>
      <p:bldP spid="270" grpId="1" animBg="1"/>
      <p:bldP spid="271" grpId="0" build="p" autoUpdateAnimBg="0"/>
      <p:bldP spid="272" grpId="0"/>
      <p:bldP spid="273" grpId="0"/>
      <p:bldP spid="274" grpId="0"/>
      <p:bldP spid="275" grpId="0"/>
      <p:bldP spid="276" grpId="0"/>
      <p:bldP spid="322" grpId="0" animBg="1"/>
      <p:bldP spid="323" grpId="0" animBg="1"/>
      <p:bldP spid="324" grpId="0" animBg="1"/>
      <p:bldP spid="325" grpId="0" animBg="1"/>
      <p:bldP spid="325" grpId="1" animBg="1"/>
      <p:bldP spid="325" grpId="2" animBg="1"/>
      <p:bldP spid="325" grpId="3" animBg="1"/>
      <p:bldP spid="325" grpId="4" animBg="1"/>
      <p:bldP spid="325" grpId="5" animBg="1"/>
      <p:bldP spid="326" grpId="0" animBg="1"/>
      <p:bldP spid="326" grpId="1" animBg="1"/>
      <p:bldP spid="326" grpId="2" animBg="1"/>
      <p:bldP spid="326" grpId="3" animBg="1"/>
      <p:bldP spid="326" grpId="4" animBg="1"/>
      <p:bldP spid="327" grpId="0" animBg="1"/>
      <p:bldP spid="327" grpId="1" animBg="1"/>
      <p:bldP spid="327" grpId="2" animBg="1"/>
      <p:bldP spid="327" grpId="3" animBg="1"/>
      <p:bldP spid="327" grpId="4" animBg="1"/>
      <p:bldP spid="328" grpId="0" animBg="1"/>
      <p:bldP spid="328" grpId="1" animBg="1"/>
      <p:bldP spid="356" grpId="0" animBg="1"/>
      <p:bldP spid="357" grpId="0" animBg="1"/>
      <p:bldP spid="358" grpId="0" animBg="1"/>
      <p:bldP spid="359" grpId="0" animBg="1"/>
      <p:bldP spid="359" grpId="1" animBg="1"/>
      <p:bldP spid="359" grpId="2" animBg="1"/>
      <p:bldP spid="360" grpId="0" animBg="1"/>
      <p:bldP spid="360" grpId="1" animBg="1"/>
      <p:bldP spid="361" grpId="0" animBg="1"/>
      <p:bldP spid="361" grpId="1" animBg="1"/>
      <p:bldP spid="362" grpId="0" animBg="1"/>
      <p:bldP spid="362" grpId="1" animBg="1"/>
      <p:bldP spid="396" grpId="0" animBg="1"/>
      <p:bldP spid="397" grpId="0" animBg="1"/>
      <p:bldP spid="398" grpId="0" animBg="1"/>
      <p:bldP spid="399" grpId="0" animBg="1"/>
      <p:bldP spid="399" grpId="1" animBg="1"/>
      <p:bldP spid="399" grpId="2" animBg="1"/>
      <p:bldP spid="399" grpId="3" animBg="1"/>
      <p:bldP spid="400" grpId="0" animBg="1"/>
      <p:bldP spid="400" grpId="1" animBg="1"/>
      <p:bldP spid="400" grpId="2" animBg="1"/>
      <p:bldP spid="401" grpId="0" animBg="1"/>
      <p:bldP spid="401" grpId="1" animBg="1"/>
      <p:bldP spid="401" grpId="2" animBg="1"/>
      <p:bldP spid="402" grpId="0" animBg="1"/>
      <p:bldP spid="402" grpId="1" animBg="1"/>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57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Reference Parameters</a:t>
            </a:r>
            <a:endParaRPr lang="en-US" dirty="0">
              <a:solidFill>
                <a:schemeClr val="tx1"/>
              </a:solidFill>
            </a:endParaRPr>
          </a:p>
        </p:txBody>
      </p:sp>
      <p:grpSp>
        <p:nvGrpSpPr>
          <p:cNvPr id="8" name="Group 7"/>
          <p:cNvGrpSpPr/>
          <p:nvPr/>
        </p:nvGrpSpPr>
        <p:grpSpPr>
          <a:xfrm>
            <a:off x="477765" y="1919337"/>
            <a:ext cx="8128000" cy="2141028"/>
            <a:chOff x="477765" y="1919337"/>
            <a:chExt cx="8128000" cy="2141028"/>
          </a:xfrm>
        </p:grpSpPr>
        <p:sp>
          <p:nvSpPr>
            <p:cNvPr id="10" name="Rectangle 3"/>
            <p:cNvSpPr>
              <a:spLocks noChangeArrowheads="1"/>
            </p:cNvSpPr>
            <p:nvPr/>
          </p:nvSpPr>
          <p:spPr bwMode="auto">
            <a:xfrm>
              <a:off x="477765" y="1919337"/>
              <a:ext cx="8128000" cy="169877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C++ indicates call by reference by adding an ampersand (</a:t>
              </a:r>
              <a:r>
                <a:rPr lang="en-US" sz="2000" dirty="0" smtClean="0">
                  <a:latin typeface="Courier New"/>
                </a:rPr>
                <a:t>&amp;</a:t>
              </a:r>
              <a:r>
                <a:rPr lang="en-US" sz="2400" b="0" dirty="0" smtClean="0"/>
                <a:t>) before the parameter name.  A single function often has both </a:t>
              </a:r>
              <a:r>
                <a:rPr lang="en-US" sz="2400" i="1" dirty="0" smtClean="0"/>
                <a:t>value parameters</a:t>
              </a:r>
              <a:r>
                <a:rPr lang="en-US" sz="2400" b="0" dirty="0" smtClean="0"/>
                <a:t> and </a:t>
              </a:r>
              <a:r>
                <a:rPr lang="en-US" sz="2400" i="1" dirty="0" smtClean="0"/>
                <a:t>reference parameters</a:t>
              </a:r>
              <a:r>
                <a:rPr lang="en-US" sz="2400" b="0" i="1" dirty="0" smtClean="0"/>
                <a:t>,</a:t>
              </a:r>
              <a:r>
                <a:rPr lang="en-US" sz="2400" b="0" dirty="0" smtClean="0"/>
                <a:t> as illustrated by the </a:t>
              </a:r>
              <a:r>
                <a:rPr lang="en-US" sz="2000" dirty="0" err="1" smtClean="0">
                  <a:latin typeface="Courier New"/>
                </a:rPr>
                <a:t>solveQuadratic</a:t>
              </a:r>
              <a:r>
                <a:rPr lang="en-US" sz="2400" b="0" dirty="0" smtClean="0"/>
                <a:t> function:</a:t>
              </a:r>
            </a:p>
          </p:txBody>
        </p:sp>
        <p:sp>
          <p:nvSpPr>
            <p:cNvPr id="12" name="Rectangle 4"/>
            <p:cNvSpPr>
              <a:spLocks noChangeArrowheads="1"/>
            </p:cNvSpPr>
            <p:nvPr/>
          </p:nvSpPr>
          <p:spPr bwMode="auto">
            <a:xfrm>
              <a:off x="955965" y="3358067"/>
              <a:ext cx="7495308" cy="70229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dirty="0"/>
            </a:p>
          </p:txBody>
        </p:sp>
        <p:sp>
          <p:nvSpPr>
            <p:cNvPr id="13" name="Text Box 5"/>
            <p:cNvSpPr txBox="1">
              <a:spLocks noChangeArrowheads="1"/>
            </p:cNvSpPr>
            <p:nvPr/>
          </p:nvSpPr>
          <p:spPr bwMode="auto">
            <a:xfrm>
              <a:off x="960580" y="3378520"/>
              <a:ext cx="7539185" cy="623248"/>
            </a:xfrm>
            <a:prstGeom prst="rect">
              <a:avLst/>
            </a:prstGeom>
            <a:noFill/>
            <a:ln w="9525">
              <a:noFill/>
              <a:miter lim="800000"/>
              <a:headEnd/>
              <a:tailEnd/>
            </a:ln>
            <a:effectLst/>
          </p:spPr>
          <p:txBody>
            <a:bodyPr wrap="square">
              <a:prstTxWarp prst="textNoShape">
                <a:avLst/>
              </a:prstTxWarp>
              <a:spAutoFit/>
            </a:bodyPr>
            <a:lstStyle/>
            <a:p>
              <a:pPr>
                <a:lnSpc>
                  <a:spcPct val="85000"/>
                </a:lnSpc>
              </a:pPr>
              <a:r>
                <a:rPr lang="en-US" sz="2000" dirty="0" smtClean="0">
                  <a:latin typeface="Courier New"/>
                  <a:cs typeface="Courier New"/>
                </a:rPr>
                <a:t>void </a:t>
              </a:r>
              <a:r>
                <a:rPr lang="en-US" sz="2000" dirty="0" err="1" smtClean="0">
                  <a:latin typeface="Courier New"/>
                  <a:cs typeface="Courier New"/>
                </a:rPr>
                <a:t>solveQuadratic(double</a:t>
              </a:r>
              <a:r>
                <a:rPr lang="en-US" sz="1600" dirty="0" smtClean="0">
                  <a:latin typeface="Courier New"/>
                  <a:cs typeface="Courier New"/>
                </a:rPr>
                <a:t> </a:t>
              </a:r>
              <a:r>
                <a:rPr lang="en-US" sz="2000" dirty="0" smtClean="0">
                  <a:latin typeface="Courier New"/>
                  <a:cs typeface="Courier New"/>
                </a:rPr>
                <a:t>a,</a:t>
              </a:r>
              <a:r>
                <a:rPr lang="en-US" sz="1600" dirty="0" smtClean="0">
                  <a:latin typeface="Courier New"/>
                  <a:cs typeface="Courier New"/>
                </a:rPr>
                <a:t> </a:t>
              </a:r>
              <a:r>
                <a:rPr lang="en-US" sz="2000" dirty="0" smtClean="0">
                  <a:latin typeface="Courier New"/>
                  <a:cs typeface="Courier New"/>
                </a:rPr>
                <a:t>double</a:t>
              </a:r>
              <a:r>
                <a:rPr lang="en-US" sz="1600" dirty="0" smtClean="0">
                  <a:latin typeface="Courier New"/>
                  <a:cs typeface="Courier New"/>
                </a:rPr>
                <a:t> </a:t>
              </a:r>
              <a:r>
                <a:rPr lang="en-US" sz="2000" dirty="0" err="1" smtClean="0">
                  <a:latin typeface="Courier New"/>
                  <a:cs typeface="Courier New"/>
                </a:rPr>
                <a:t>b</a:t>
              </a:r>
              <a:r>
                <a:rPr lang="en-US" sz="2000" dirty="0" smtClean="0">
                  <a:latin typeface="Courier New"/>
                  <a:cs typeface="Courier New"/>
                </a:rPr>
                <a:t>,</a:t>
              </a:r>
              <a:r>
                <a:rPr lang="en-US" sz="1600" dirty="0" smtClean="0">
                  <a:latin typeface="Courier New"/>
                  <a:cs typeface="Courier New"/>
                </a:rPr>
                <a:t> </a:t>
              </a:r>
              <a:r>
                <a:rPr lang="en-US" sz="2000" dirty="0" smtClean="0">
                  <a:latin typeface="Courier New"/>
                  <a:cs typeface="Courier New"/>
                </a:rPr>
                <a:t>double</a:t>
              </a:r>
              <a:r>
                <a:rPr lang="en-US" sz="1600" dirty="0" smtClean="0">
                  <a:latin typeface="Courier New"/>
                  <a:cs typeface="Courier New"/>
                </a:rPr>
                <a:t> </a:t>
              </a:r>
              <a:r>
                <a:rPr lang="en-US" sz="2000" dirty="0" err="1" smtClean="0">
                  <a:latin typeface="Courier New"/>
                  <a:cs typeface="Courier New"/>
                </a:rPr>
                <a:t>c</a:t>
              </a:r>
              <a:r>
                <a:rPr lang="en-US" sz="2000" dirty="0" smtClean="0">
                  <a:latin typeface="Courier New"/>
                  <a:cs typeface="Courier New"/>
                </a:rPr>
                <a:t>,</a:t>
              </a:r>
            </a:p>
            <a:p>
              <a:pPr>
                <a:lnSpc>
                  <a:spcPct val="85000"/>
                </a:lnSpc>
              </a:pPr>
              <a:r>
                <a:rPr lang="en-US" sz="2000" dirty="0" smtClean="0">
                  <a:latin typeface="Courier New"/>
                  <a:cs typeface="Courier New"/>
                </a:rPr>
                <a:t>                    double</a:t>
              </a:r>
              <a:r>
                <a:rPr lang="en-US" sz="1600" dirty="0" smtClean="0">
                  <a:latin typeface="Courier New"/>
                  <a:cs typeface="Courier New"/>
                </a:rPr>
                <a:t> </a:t>
              </a:r>
              <a:r>
                <a:rPr lang="en-US" sz="2000" dirty="0" smtClean="0">
                  <a:latin typeface="Courier New"/>
                  <a:cs typeface="Courier New"/>
                </a:rPr>
                <a:t>&amp;</a:t>
              </a:r>
              <a:r>
                <a:rPr lang="en-US" sz="1600" dirty="0" smtClean="0">
                  <a:latin typeface="Courier New"/>
                  <a:cs typeface="Courier New"/>
                </a:rPr>
                <a:t> </a:t>
              </a:r>
              <a:r>
                <a:rPr lang="en-US" sz="2000" dirty="0" smtClean="0">
                  <a:latin typeface="Courier New"/>
                  <a:cs typeface="Courier New"/>
                </a:rPr>
                <a:t>x1,</a:t>
              </a:r>
              <a:r>
                <a:rPr lang="en-US" sz="1600" dirty="0" smtClean="0">
                  <a:latin typeface="Courier New"/>
                  <a:cs typeface="Courier New"/>
                </a:rPr>
                <a:t> </a:t>
              </a:r>
              <a:r>
                <a:rPr lang="en-US" sz="2000" dirty="0" smtClean="0">
                  <a:latin typeface="Courier New"/>
                  <a:cs typeface="Courier New"/>
                </a:rPr>
                <a:t>double</a:t>
              </a:r>
              <a:r>
                <a:rPr lang="en-US" sz="1600" dirty="0" smtClean="0">
                  <a:latin typeface="Courier New"/>
                  <a:cs typeface="Courier New"/>
                </a:rPr>
                <a:t> </a:t>
              </a:r>
              <a:r>
                <a:rPr lang="en-US" sz="2000" dirty="0" smtClean="0">
                  <a:latin typeface="Courier New"/>
                  <a:cs typeface="Courier New"/>
                </a:rPr>
                <a:t>&amp;</a:t>
              </a:r>
              <a:r>
                <a:rPr lang="en-US" sz="1600" dirty="0" smtClean="0">
                  <a:latin typeface="Courier New"/>
                  <a:cs typeface="Courier New"/>
                </a:rPr>
                <a:t> </a:t>
              </a:r>
              <a:r>
                <a:rPr lang="en-US" sz="2000" dirty="0" smtClean="0">
                  <a:latin typeface="Courier New"/>
                  <a:cs typeface="Courier New"/>
                </a:rPr>
                <a:t>x2);</a:t>
              </a:r>
              <a:endParaRPr lang="en-US" sz="2000" dirty="0">
                <a:latin typeface="Courier New"/>
                <a:cs typeface="Courier New"/>
              </a:endParaRPr>
            </a:p>
          </p:txBody>
        </p:sp>
      </p:grpSp>
      <p:sp>
        <p:nvSpPr>
          <p:cNvPr id="16" name="Rectangle 3"/>
          <p:cNvSpPr>
            <a:spLocks noChangeArrowheads="1"/>
          </p:cNvSpPr>
          <p:nvPr/>
        </p:nvSpPr>
        <p:spPr bwMode="auto">
          <a:xfrm>
            <a:off x="477765" y="4236955"/>
            <a:ext cx="8128000" cy="24384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Call by reference has two primary purposes:</a:t>
            </a:r>
          </a:p>
          <a:p>
            <a:pPr marL="800100" lvl="1" indent="-342900" algn="just">
              <a:lnSpc>
                <a:spcPct val="85000"/>
              </a:lnSpc>
              <a:spcAft>
                <a:spcPct val="50000"/>
              </a:spcAft>
              <a:buFont typeface="Lucida Grande"/>
              <a:buChar char="−"/>
            </a:pPr>
            <a:r>
              <a:rPr lang="en-US" sz="2200" b="0" dirty="0" smtClean="0"/>
              <a:t>It creates a sharing relationship that makes it possible to pass information in both directions through the parameter list.</a:t>
            </a:r>
          </a:p>
          <a:p>
            <a:pPr marL="800100" lvl="1" indent="-342900" algn="just">
              <a:lnSpc>
                <a:spcPct val="85000"/>
              </a:lnSpc>
              <a:spcAft>
                <a:spcPct val="50000"/>
              </a:spcAft>
              <a:buFont typeface="Lucida Grande"/>
              <a:buChar char="−"/>
            </a:pPr>
            <a:r>
              <a:rPr lang="en-US" sz="2200" b="0" dirty="0" smtClean="0"/>
              <a:t>It increases efficiency by eliminating the need to copy an argument.  This consideration becomes more important when the argument is a large object.</a:t>
            </a:r>
          </a:p>
          <a:p>
            <a:pPr marL="800100" lvl="1" indent="-342900" algn="just">
              <a:lnSpc>
                <a:spcPct val="85000"/>
              </a:lnSpc>
              <a:spcAft>
                <a:spcPct val="50000"/>
              </a:spcAft>
            </a:pPr>
            <a:endParaRPr lang="en-US" sz="2400" b="0" dirty="0" smtClean="0"/>
          </a:p>
        </p:txBody>
      </p:sp>
      <p:sp>
        <p:nvSpPr>
          <p:cNvPr id="7" name="Rectangle 3"/>
          <p:cNvSpPr>
            <a:spLocks noChangeArrowheads="1"/>
          </p:cNvSpPr>
          <p:nvPr/>
        </p:nvSpPr>
        <p:spPr bwMode="auto">
          <a:xfrm>
            <a:off x="477765" y="1111550"/>
            <a:ext cx="8128000" cy="169877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C++ allows callers and functions to share information using a technique known as </a:t>
            </a:r>
            <a:r>
              <a:rPr lang="en-US" sz="2400" i="1" dirty="0" smtClean="0"/>
              <a:t>call by reference</a:t>
            </a:r>
            <a:r>
              <a:rPr lang="en-US" sz="2400" b="0" i="1" dirty="0" smtClean="0"/>
              <a:t>.</a:t>
            </a:r>
            <a:endParaRPr lang="en-US" sz="2400" b="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57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Call by Reference Example</a:t>
            </a:r>
            <a:endParaRPr lang="en-US" dirty="0">
              <a:solidFill>
                <a:schemeClr val="tx1"/>
              </a:solidFill>
            </a:endParaRPr>
          </a:p>
        </p:txBody>
      </p:sp>
      <p:sp>
        <p:nvSpPr>
          <p:cNvPr id="10" name="Rectangle 3"/>
          <p:cNvSpPr>
            <a:spLocks noChangeArrowheads="1"/>
          </p:cNvSpPr>
          <p:nvPr/>
        </p:nvSpPr>
        <p:spPr bwMode="auto">
          <a:xfrm>
            <a:off x="477765" y="1155700"/>
            <a:ext cx="8128000" cy="901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The following function swaps the values of two integers:</a:t>
            </a:r>
          </a:p>
        </p:txBody>
      </p:sp>
      <p:sp>
        <p:nvSpPr>
          <p:cNvPr id="12" name="Rectangle 4"/>
          <p:cNvSpPr>
            <a:spLocks noChangeArrowheads="1"/>
          </p:cNvSpPr>
          <p:nvPr/>
        </p:nvSpPr>
        <p:spPr bwMode="auto">
          <a:xfrm>
            <a:off x="1471222" y="1692125"/>
            <a:ext cx="6301178" cy="165946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dirty="0"/>
          </a:p>
        </p:txBody>
      </p:sp>
      <p:sp>
        <p:nvSpPr>
          <p:cNvPr id="13" name="Text Box 5"/>
          <p:cNvSpPr txBox="1">
            <a:spLocks noChangeArrowheads="1"/>
          </p:cNvSpPr>
          <p:nvPr/>
        </p:nvSpPr>
        <p:spPr bwMode="auto">
          <a:xfrm>
            <a:off x="1475838" y="1756230"/>
            <a:ext cx="6278420" cy="1408078"/>
          </a:xfrm>
          <a:prstGeom prst="rect">
            <a:avLst/>
          </a:prstGeom>
          <a:noFill/>
          <a:ln w="9525">
            <a:noFill/>
            <a:miter lim="800000"/>
            <a:headEnd/>
            <a:tailEnd/>
          </a:ln>
          <a:effectLst/>
        </p:spPr>
        <p:txBody>
          <a:bodyPr wrap="square">
            <a:prstTxWarp prst="textNoShape">
              <a:avLst/>
            </a:prstTxWarp>
            <a:spAutoFit/>
          </a:bodyPr>
          <a:lstStyle/>
          <a:p>
            <a:pPr>
              <a:lnSpc>
                <a:spcPct val="85000"/>
              </a:lnSpc>
            </a:pPr>
            <a:r>
              <a:rPr lang="en-US" sz="2000" dirty="0" smtClean="0">
                <a:latin typeface="Courier New"/>
                <a:cs typeface="Courier New"/>
              </a:rPr>
              <a:t>void </a:t>
            </a:r>
            <a:r>
              <a:rPr lang="en-US" sz="2000" dirty="0" err="1" smtClean="0">
                <a:latin typeface="Courier New"/>
                <a:cs typeface="Courier New"/>
              </a:rPr>
              <a:t>swap(int</a:t>
            </a:r>
            <a:r>
              <a:rPr lang="en-US" sz="2000" dirty="0" smtClean="0">
                <a:latin typeface="Courier New"/>
                <a:cs typeface="Courier New"/>
              </a:rPr>
              <a:t> &amp; </a:t>
            </a:r>
            <a:r>
              <a:rPr lang="en-US" sz="2000" dirty="0" err="1" smtClean="0">
                <a:latin typeface="Courier New"/>
                <a:cs typeface="Courier New"/>
              </a:rPr>
              <a:t>x</a:t>
            </a:r>
            <a:r>
              <a:rPr lang="en-US" sz="2000" dirty="0" smtClean="0">
                <a:latin typeface="Courier New"/>
                <a:cs typeface="Courier New"/>
              </a:rPr>
              <a:t>, </a:t>
            </a:r>
            <a:r>
              <a:rPr lang="en-US" sz="2000" dirty="0" err="1" smtClean="0">
                <a:latin typeface="Courier New"/>
                <a:cs typeface="Courier New"/>
              </a:rPr>
              <a:t>int</a:t>
            </a:r>
            <a:r>
              <a:rPr lang="en-US" sz="2000" dirty="0" smtClean="0">
                <a:latin typeface="Courier New"/>
                <a:cs typeface="Courier New"/>
              </a:rPr>
              <a:t> &amp; </a:t>
            </a:r>
            <a:r>
              <a:rPr lang="en-US" sz="2000" dirty="0" err="1" smtClean="0">
                <a:latin typeface="Courier New"/>
                <a:cs typeface="Courier New"/>
              </a:rPr>
              <a:t>y</a:t>
            </a:r>
            <a:r>
              <a:rPr lang="en-US" sz="2000" dirty="0" smtClean="0">
                <a:latin typeface="Courier New"/>
                <a:cs typeface="Courier New"/>
              </a:rPr>
              <a:t>) {</a:t>
            </a:r>
          </a:p>
          <a:p>
            <a:pPr>
              <a:lnSpc>
                <a:spcPct val="85000"/>
              </a:lnSpc>
            </a:pPr>
            <a:r>
              <a:rPr lang="en-US" sz="2000" dirty="0" smtClean="0">
                <a:latin typeface="Courier New"/>
                <a:cs typeface="Courier New"/>
              </a:rPr>
              <a:t>   </a:t>
            </a:r>
            <a:r>
              <a:rPr lang="en-US" sz="2000" dirty="0" err="1" smtClean="0">
                <a:latin typeface="Courier New"/>
                <a:cs typeface="Courier New"/>
              </a:rPr>
              <a:t>int</a:t>
            </a:r>
            <a:r>
              <a:rPr lang="en-US" sz="2000" dirty="0" smtClean="0">
                <a:latin typeface="Courier New"/>
                <a:cs typeface="Courier New"/>
              </a:rPr>
              <a:t> </a:t>
            </a:r>
            <a:r>
              <a:rPr lang="en-US" sz="2000" dirty="0" err="1" smtClean="0">
                <a:latin typeface="Courier New"/>
                <a:cs typeface="Courier New"/>
              </a:rPr>
              <a:t>tmp</a:t>
            </a:r>
            <a:r>
              <a:rPr lang="en-US" sz="2000" dirty="0" smtClean="0">
                <a:latin typeface="Courier New"/>
                <a:cs typeface="Courier New"/>
              </a:rPr>
              <a:t> = </a:t>
            </a:r>
            <a:r>
              <a:rPr lang="en-US" sz="2000" dirty="0" err="1" smtClean="0">
                <a:latin typeface="Courier New"/>
                <a:cs typeface="Courier New"/>
              </a:rPr>
              <a:t>x</a:t>
            </a:r>
            <a:r>
              <a:rPr lang="en-US" sz="2000" dirty="0" smtClean="0">
                <a:latin typeface="Courier New"/>
                <a:cs typeface="Courier New"/>
              </a:rPr>
              <a:t>;</a:t>
            </a:r>
          </a:p>
          <a:p>
            <a:pPr>
              <a:lnSpc>
                <a:spcPct val="85000"/>
              </a:lnSpc>
            </a:pPr>
            <a:r>
              <a:rPr lang="en-US" sz="2000" dirty="0" smtClean="0">
                <a:latin typeface="Courier New"/>
                <a:cs typeface="Courier New"/>
              </a:rPr>
              <a:t>   </a:t>
            </a:r>
            <a:r>
              <a:rPr lang="en-US" sz="2000" dirty="0" err="1" smtClean="0">
                <a:latin typeface="Courier New"/>
                <a:cs typeface="Courier New"/>
              </a:rPr>
              <a:t>x</a:t>
            </a:r>
            <a:r>
              <a:rPr lang="en-US" sz="2000" dirty="0" smtClean="0">
                <a:latin typeface="Courier New"/>
                <a:cs typeface="Courier New"/>
              </a:rPr>
              <a:t> = </a:t>
            </a:r>
            <a:r>
              <a:rPr lang="en-US" sz="2000" dirty="0" err="1" smtClean="0">
                <a:latin typeface="Courier New"/>
                <a:cs typeface="Courier New"/>
              </a:rPr>
              <a:t>y</a:t>
            </a:r>
            <a:r>
              <a:rPr lang="en-US" sz="2000" dirty="0" smtClean="0">
                <a:latin typeface="Courier New"/>
                <a:cs typeface="Courier New"/>
              </a:rPr>
              <a:t>;</a:t>
            </a:r>
          </a:p>
          <a:p>
            <a:pPr>
              <a:lnSpc>
                <a:spcPct val="85000"/>
              </a:lnSpc>
            </a:pPr>
            <a:r>
              <a:rPr lang="en-US" sz="2000" dirty="0" smtClean="0">
                <a:latin typeface="Courier New"/>
                <a:cs typeface="Courier New"/>
              </a:rPr>
              <a:t>   </a:t>
            </a:r>
            <a:r>
              <a:rPr lang="en-US" sz="2000" dirty="0" err="1" smtClean="0">
                <a:latin typeface="Courier New"/>
                <a:cs typeface="Courier New"/>
              </a:rPr>
              <a:t>y</a:t>
            </a:r>
            <a:r>
              <a:rPr lang="en-US" sz="2000" dirty="0" smtClean="0">
                <a:latin typeface="Courier New"/>
                <a:cs typeface="Courier New"/>
              </a:rPr>
              <a:t> = </a:t>
            </a:r>
            <a:r>
              <a:rPr lang="en-US" sz="2000" dirty="0" err="1" smtClean="0">
                <a:latin typeface="Courier New"/>
                <a:cs typeface="Courier New"/>
              </a:rPr>
              <a:t>tmp</a:t>
            </a:r>
            <a:r>
              <a:rPr lang="en-US" sz="2000" dirty="0" smtClean="0">
                <a:latin typeface="Courier New"/>
                <a:cs typeface="Courier New"/>
              </a:rPr>
              <a:t>;</a:t>
            </a:r>
          </a:p>
          <a:p>
            <a:pPr>
              <a:lnSpc>
                <a:spcPct val="85000"/>
              </a:lnSpc>
            </a:pPr>
            <a:r>
              <a:rPr lang="en-US" sz="2000" dirty="0" smtClean="0">
                <a:latin typeface="Courier New"/>
                <a:cs typeface="Courier New"/>
              </a:rPr>
              <a:t>}</a:t>
            </a:r>
            <a:endParaRPr lang="en-US" sz="2000" dirty="0">
              <a:latin typeface="Courier New"/>
              <a:cs typeface="Courier New"/>
            </a:endParaRPr>
          </a:p>
        </p:txBody>
      </p:sp>
      <p:sp>
        <p:nvSpPr>
          <p:cNvPr id="16" name="Rectangle 3"/>
          <p:cNvSpPr>
            <a:spLocks noChangeArrowheads="1"/>
          </p:cNvSpPr>
          <p:nvPr/>
        </p:nvSpPr>
        <p:spPr bwMode="auto">
          <a:xfrm>
            <a:off x="477765" y="3581400"/>
            <a:ext cx="8128000" cy="20574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The arguments to </a:t>
            </a:r>
            <a:r>
              <a:rPr lang="en-US" sz="2000" dirty="0" smtClean="0">
                <a:latin typeface="Courier New"/>
                <a:cs typeface="Courier New"/>
              </a:rPr>
              <a:t>swap</a:t>
            </a:r>
            <a:r>
              <a:rPr lang="en-US" sz="2400" b="0" dirty="0" smtClean="0"/>
              <a:t> must be assignable objects, which for the moment means variables.</a:t>
            </a:r>
          </a:p>
          <a:p>
            <a:pPr marL="342900" indent="-342900" algn="just">
              <a:lnSpc>
                <a:spcPct val="85000"/>
              </a:lnSpc>
              <a:spcAft>
                <a:spcPct val="50000"/>
              </a:spcAft>
              <a:buFontTx/>
              <a:buChar char="•"/>
            </a:pPr>
            <a:r>
              <a:rPr lang="en-US" sz="2400" b="0" dirty="0" smtClean="0"/>
              <a:t>If you left out the </a:t>
            </a:r>
            <a:r>
              <a:rPr lang="en-US" sz="2000" dirty="0" smtClean="0">
                <a:latin typeface="Courier New"/>
                <a:cs typeface="Courier New"/>
              </a:rPr>
              <a:t>&amp;</a:t>
            </a:r>
            <a:r>
              <a:rPr lang="en-US" sz="2400" b="0" dirty="0" smtClean="0"/>
              <a:t> characters in the parameter declarations, calling this function would have no effect on the calling arguments because the function would exchange local copies.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57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Idea of a Function</a:t>
            </a:r>
            <a:endParaRPr lang="en-US" dirty="0">
              <a:solidFill>
                <a:schemeClr val="tx1"/>
              </a:solidFill>
            </a:endParaRPr>
          </a:p>
        </p:txBody>
      </p:sp>
      <p:sp>
        <p:nvSpPr>
          <p:cNvPr id="10" name="Rectangle 3"/>
          <p:cNvSpPr>
            <a:spLocks noChangeArrowheads="1"/>
          </p:cNvSpPr>
          <p:nvPr/>
        </p:nvSpPr>
        <p:spPr bwMode="auto">
          <a:xfrm>
            <a:off x="477765" y="1155700"/>
            <a:ext cx="8128000"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Functions are a familiar concept from algebra, where they specify a mathematical calculation based on one or more unknown values, which are called </a:t>
            </a:r>
            <a:r>
              <a:rPr lang="en-US" sz="2400" i="1" dirty="0" smtClean="0"/>
              <a:t>arguments</a:t>
            </a:r>
            <a:r>
              <a:rPr lang="en-US" sz="2400" b="0" i="1" dirty="0" smtClean="0"/>
              <a:t>.</a:t>
            </a:r>
            <a:endParaRPr lang="en-US" sz="2400" b="0" dirty="0" smtClean="0"/>
          </a:p>
        </p:txBody>
      </p:sp>
      <p:grpSp>
        <p:nvGrpSpPr>
          <p:cNvPr id="16" name="Group 15"/>
          <p:cNvGrpSpPr/>
          <p:nvPr/>
        </p:nvGrpSpPr>
        <p:grpSpPr>
          <a:xfrm>
            <a:off x="477765" y="2282370"/>
            <a:ext cx="8131625" cy="2088850"/>
            <a:chOff x="477765" y="2282370"/>
            <a:chExt cx="8131625" cy="2088850"/>
          </a:xfrm>
        </p:grpSpPr>
        <p:sp>
          <p:nvSpPr>
            <p:cNvPr id="12" name="TextBox 11"/>
            <p:cNvSpPr txBox="1"/>
            <p:nvPr/>
          </p:nvSpPr>
          <p:spPr>
            <a:xfrm>
              <a:off x="914400" y="2694820"/>
              <a:ext cx="7620000" cy="461665"/>
            </a:xfrm>
            <a:prstGeom prst="rect">
              <a:avLst/>
            </a:prstGeom>
            <a:noFill/>
          </p:spPr>
          <p:txBody>
            <a:bodyPr wrap="square" rtlCol="0">
              <a:spAutoFit/>
            </a:bodyPr>
            <a:lstStyle/>
            <a:p>
              <a:pPr algn="ctr"/>
              <a:r>
                <a:rPr lang="en-US" sz="2400" b="0" i="1" dirty="0" err="1" smtClean="0">
                  <a:latin typeface="Times New Roman"/>
                  <a:ea typeface="Times New Roman"/>
                  <a:cs typeface="Times New Roman"/>
                </a:rPr>
                <a:t>ƒ</a:t>
              </a:r>
              <a:r>
                <a:rPr lang="en-US" sz="2400" b="0" dirty="0" err="1" smtClean="0">
                  <a:latin typeface="Times New Roman"/>
                  <a:ea typeface="Times New Roman"/>
                  <a:cs typeface="Times New Roman"/>
                </a:rPr>
                <a:t>(</a:t>
              </a:r>
              <a:r>
                <a:rPr lang="en-US" sz="2400" b="0" i="1" dirty="0" err="1" smtClean="0">
                  <a:latin typeface="Times New Roman"/>
                  <a:ea typeface="Times New Roman"/>
                  <a:cs typeface="Times New Roman"/>
                </a:rPr>
                <a:t>x</a:t>
              </a:r>
              <a:r>
                <a:rPr lang="en-US" sz="2400" b="0" dirty="0" smtClean="0">
                  <a:latin typeface="Times New Roman"/>
                  <a:ea typeface="Times New Roman"/>
                  <a:cs typeface="Times New Roman"/>
                </a:rPr>
                <a:t>)  =  </a:t>
              </a:r>
              <a:r>
                <a:rPr lang="en-US" sz="2400" b="0" i="1" spc="100" dirty="0" smtClean="0">
                  <a:latin typeface="Times New Roman"/>
                  <a:ea typeface="Times New Roman"/>
                  <a:cs typeface="Times New Roman"/>
                </a:rPr>
                <a:t>x</a:t>
              </a:r>
              <a:r>
                <a:rPr lang="en-US" sz="2000" b="0" baseline="35000" dirty="0" smtClean="0">
                  <a:latin typeface="Times New Roman"/>
                  <a:ea typeface="Times New Roman"/>
                  <a:cs typeface="Times New Roman"/>
                </a:rPr>
                <a:t>2</a:t>
              </a:r>
              <a:r>
                <a:rPr lang="en-US" sz="2400" b="0" dirty="0" smtClean="0">
                  <a:latin typeface="Times New Roman"/>
                  <a:ea typeface="Times New Roman"/>
                  <a:cs typeface="Times New Roman"/>
                </a:rPr>
                <a:t> + 1</a:t>
              </a:r>
              <a:r>
                <a:rPr lang="en-US" sz="2400" b="0" dirty="0" smtClean="0">
                  <a:latin typeface="Times New Roman"/>
                  <a:cs typeface="Times New Roman"/>
                </a:rPr>
                <a:t> </a:t>
              </a:r>
              <a:endParaRPr lang="en-US" sz="2400" b="0" dirty="0">
                <a:latin typeface="Times New Roman"/>
                <a:cs typeface="Times New Roman"/>
              </a:endParaRPr>
            </a:p>
          </p:txBody>
        </p:sp>
        <p:sp>
          <p:nvSpPr>
            <p:cNvPr id="13" name="Rectangle 3"/>
            <p:cNvSpPr>
              <a:spLocks noChangeArrowheads="1"/>
            </p:cNvSpPr>
            <p:nvPr/>
          </p:nvSpPr>
          <p:spPr bwMode="auto">
            <a:xfrm>
              <a:off x="481390" y="3240920"/>
              <a:ext cx="8128000" cy="1130300"/>
            </a:xfrm>
            <a:prstGeom prst="rect">
              <a:avLst/>
            </a:prstGeom>
            <a:noFill/>
            <a:ln w="9525">
              <a:noFill/>
              <a:miter lim="800000"/>
              <a:headEnd/>
              <a:tailEnd/>
            </a:ln>
            <a:effectLst/>
          </p:spPr>
          <p:txBody>
            <a:bodyPr>
              <a:prstTxWarp prst="textNoShape">
                <a:avLst/>
              </a:prstTxWarp>
            </a:bodyPr>
            <a:lstStyle/>
            <a:p>
              <a:pPr marL="342900" algn="just">
                <a:lnSpc>
                  <a:spcPct val="85000"/>
                </a:lnSpc>
                <a:spcAft>
                  <a:spcPct val="50000"/>
                </a:spcAft>
              </a:pPr>
              <a:r>
                <a:rPr lang="en-US" sz="2400" b="0" dirty="0" smtClean="0"/>
                <a:t>specifies that you can calculate the value of the function </a:t>
              </a:r>
              <a:r>
                <a:rPr lang="en-US" sz="2400" b="0" i="1" dirty="0" err="1" smtClean="0">
                  <a:latin typeface="Times New Roman"/>
                  <a:ea typeface="Times New Roman"/>
                  <a:cs typeface="Times New Roman"/>
                </a:rPr>
                <a:t>ƒ</a:t>
              </a:r>
              <a:r>
                <a:rPr lang="en-US" sz="2400" b="0" dirty="0" smtClean="0"/>
                <a:t> by squaring the argument </a:t>
              </a:r>
              <a:r>
                <a:rPr lang="en-US" sz="2400" b="0" i="1" dirty="0" err="1" smtClean="0"/>
                <a:t>x</a:t>
              </a:r>
              <a:r>
                <a:rPr lang="en-US" sz="2400" b="0" dirty="0" smtClean="0"/>
                <a:t> and then adding 1 to the result.  Thus, </a:t>
              </a:r>
              <a:r>
                <a:rPr lang="en-US" sz="2400" b="0" i="1" dirty="0" smtClean="0">
                  <a:latin typeface="Times New Roman"/>
                  <a:ea typeface="Times New Roman"/>
                  <a:cs typeface="Times New Roman"/>
                </a:rPr>
                <a:t>ƒ</a:t>
              </a:r>
              <a:r>
                <a:rPr lang="en-US" sz="2400" b="0" dirty="0" smtClean="0">
                  <a:latin typeface="Times New Roman"/>
                  <a:ea typeface="Times New Roman"/>
                  <a:cs typeface="Times New Roman"/>
                </a:rPr>
                <a:t>(0) is 1, </a:t>
              </a:r>
              <a:r>
                <a:rPr lang="en-US" sz="2400" b="0" i="1" dirty="0" smtClean="0">
                  <a:latin typeface="Times New Roman"/>
                  <a:ea typeface="Times New Roman"/>
                  <a:cs typeface="Times New Roman"/>
                </a:rPr>
                <a:t>ƒ</a:t>
              </a:r>
              <a:r>
                <a:rPr lang="en-US" sz="2400" b="0" dirty="0" smtClean="0">
                  <a:latin typeface="Times New Roman"/>
                  <a:ea typeface="Times New Roman"/>
                  <a:cs typeface="Times New Roman"/>
                </a:rPr>
                <a:t>(1) is 2, </a:t>
              </a:r>
              <a:r>
                <a:rPr lang="en-US" sz="2400" b="0" i="1" dirty="0" smtClean="0">
                  <a:latin typeface="Times New Roman"/>
                  <a:ea typeface="Times New Roman"/>
                  <a:cs typeface="Times New Roman"/>
                </a:rPr>
                <a:t>ƒ</a:t>
              </a:r>
              <a:r>
                <a:rPr lang="en-US" sz="2400" b="0" dirty="0" smtClean="0">
                  <a:latin typeface="Times New Roman"/>
                  <a:ea typeface="Times New Roman"/>
                  <a:cs typeface="Times New Roman"/>
                </a:rPr>
                <a:t>(2) is 5, and so on.</a:t>
              </a:r>
              <a:r>
                <a:rPr lang="en-US" sz="2400" b="0" dirty="0" smtClean="0"/>
                <a:t>   </a:t>
              </a:r>
            </a:p>
          </p:txBody>
        </p:sp>
        <p:sp>
          <p:nvSpPr>
            <p:cNvPr id="15" name="Rectangle 3"/>
            <p:cNvSpPr>
              <a:spLocks noChangeArrowheads="1"/>
            </p:cNvSpPr>
            <p:nvPr/>
          </p:nvSpPr>
          <p:spPr bwMode="auto">
            <a:xfrm>
              <a:off x="477765" y="2282370"/>
              <a:ext cx="8128000"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As an example, the function</a:t>
              </a:r>
            </a:p>
          </p:txBody>
        </p:sp>
      </p:grpSp>
      <p:grpSp>
        <p:nvGrpSpPr>
          <p:cNvPr id="25" name="Group 24"/>
          <p:cNvGrpSpPr/>
          <p:nvPr/>
        </p:nvGrpSpPr>
        <p:grpSpPr>
          <a:xfrm>
            <a:off x="477765" y="4388150"/>
            <a:ext cx="8128000" cy="1936450"/>
            <a:chOff x="477765" y="4388150"/>
            <a:chExt cx="8128000" cy="1936450"/>
          </a:xfrm>
        </p:grpSpPr>
        <p:sp>
          <p:nvSpPr>
            <p:cNvPr id="22" name="Rectangle 3"/>
            <p:cNvSpPr>
              <a:spLocks noChangeArrowheads="1"/>
            </p:cNvSpPr>
            <p:nvPr/>
          </p:nvSpPr>
          <p:spPr bwMode="auto">
            <a:xfrm>
              <a:off x="477765" y="4388150"/>
              <a:ext cx="8128000" cy="79345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In C++, you can implement a mathematical function by encoding the calculation inside a function definition, like this:</a:t>
              </a:r>
            </a:p>
          </p:txBody>
        </p:sp>
        <p:sp>
          <p:nvSpPr>
            <p:cNvPr id="23" name="Rectangle 4"/>
            <p:cNvSpPr>
              <a:spLocks noChangeArrowheads="1"/>
            </p:cNvSpPr>
            <p:nvPr/>
          </p:nvSpPr>
          <p:spPr bwMode="auto">
            <a:xfrm>
              <a:off x="1422400" y="5259010"/>
              <a:ext cx="6553200" cy="106559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p>
          </p:txBody>
        </p:sp>
        <p:sp>
          <p:nvSpPr>
            <p:cNvPr id="24" name="Text Box 5"/>
            <p:cNvSpPr txBox="1">
              <a:spLocks noChangeArrowheads="1"/>
            </p:cNvSpPr>
            <p:nvPr/>
          </p:nvSpPr>
          <p:spPr bwMode="auto">
            <a:xfrm>
              <a:off x="1467154" y="5302555"/>
              <a:ext cx="6433455" cy="923330"/>
            </a:xfrm>
            <a:prstGeom prst="rect">
              <a:avLst/>
            </a:prstGeom>
            <a:noFill/>
            <a:ln w="9525">
              <a:noFill/>
              <a:miter lim="800000"/>
              <a:headEnd/>
              <a:tailEnd/>
            </a:ln>
            <a:effectLst/>
          </p:spPr>
          <p:txBody>
            <a:bodyPr wrap="square">
              <a:prstTxWarp prst="textNoShape">
                <a:avLst/>
              </a:prstTxWarp>
              <a:spAutoFit/>
            </a:bodyPr>
            <a:lstStyle/>
            <a:p>
              <a:r>
                <a:rPr lang="en-US" sz="1800" dirty="0" smtClean="0">
                  <a:latin typeface="Courier New" pitchFamily="1" charset="0"/>
                </a:rPr>
                <a:t>double </a:t>
              </a:r>
              <a:r>
                <a:rPr lang="en-US" sz="1800" dirty="0" err="1" smtClean="0">
                  <a:latin typeface="Courier New" pitchFamily="1" charset="0"/>
                </a:rPr>
                <a:t>f(double</a:t>
              </a:r>
              <a:r>
                <a:rPr lang="en-US" sz="1800" dirty="0" smtClean="0">
                  <a:latin typeface="Courier New" pitchFamily="1" charset="0"/>
                </a:rPr>
                <a:t> </a:t>
              </a:r>
              <a:r>
                <a:rPr lang="en-US" sz="1800" dirty="0" err="1" smtClean="0">
                  <a:latin typeface="Courier New" pitchFamily="1" charset="0"/>
                </a:rPr>
                <a:t>x</a:t>
              </a:r>
              <a:r>
                <a:rPr lang="en-US" sz="1800" dirty="0" smtClean="0">
                  <a:latin typeface="Courier New" pitchFamily="1" charset="0"/>
                </a:rPr>
                <a:t>) {</a:t>
              </a:r>
            </a:p>
            <a:p>
              <a:r>
                <a:rPr lang="en-US" sz="1800" dirty="0" smtClean="0">
                  <a:latin typeface="Courier New" pitchFamily="1" charset="0"/>
                </a:rPr>
                <a:t>   return </a:t>
              </a:r>
              <a:r>
                <a:rPr lang="en-US" sz="1800" dirty="0" err="1" smtClean="0">
                  <a:latin typeface="Courier New" pitchFamily="1" charset="0"/>
                </a:rPr>
                <a:t>x</a:t>
              </a:r>
              <a:r>
                <a:rPr lang="en-US" sz="1800" dirty="0" smtClean="0">
                  <a:latin typeface="Courier New" pitchFamily="1" charset="0"/>
                </a:rPr>
                <a:t> * </a:t>
              </a:r>
              <a:r>
                <a:rPr lang="en-US" sz="1800" dirty="0" err="1" smtClean="0">
                  <a:latin typeface="Courier New" pitchFamily="1" charset="0"/>
                </a:rPr>
                <a:t>x</a:t>
              </a:r>
              <a:r>
                <a:rPr lang="en-US" sz="1800" dirty="0" smtClean="0">
                  <a:latin typeface="Courier New" pitchFamily="1" charset="0"/>
                </a:rPr>
                <a:t> + 1;</a:t>
              </a:r>
            </a:p>
            <a:p>
              <a:r>
                <a:rPr lang="en-US" sz="1800" dirty="0" smtClean="0">
                  <a:latin typeface="Courier New" pitchFamily="1" charset="0"/>
                </a:rPr>
                <a:t>}</a:t>
              </a:r>
              <a:endParaRPr lang="en-US" sz="1800" dirty="0">
                <a:latin typeface="Courier New" pitchFamily="1"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57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Creating Library Interfaces</a:t>
            </a:r>
            <a:endParaRPr lang="en-US" dirty="0">
              <a:solidFill>
                <a:schemeClr val="tx1"/>
              </a:solidFill>
            </a:endParaRPr>
          </a:p>
        </p:txBody>
      </p:sp>
      <p:sp>
        <p:nvSpPr>
          <p:cNvPr id="10" name="Rectangle 3"/>
          <p:cNvSpPr>
            <a:spLocks noChangeArrowheads="1"/>
          </p:cNvSpPr>
          <p:nvPr/>
        </p:nvSpPr>
        <p:spPr bwMode="auto">
          <a:xfrm>
            <a:off x="477765" y="1155700"/>
            <a:ext cx="8128000"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In C++, libraries are made available to clients through the use of an interface file that has the suffix </a:t>
            </a:r>
            <a:r>
              <a:rPr lang="en-US" sz="2000" dirty="0" smtClean="0">
                <a:latin typeface="Courier New"/>
                <a:cs typeface="Courier New"/>
              </a:rPr>
              <a:t>.</a:t>
            </a:r>
            <a:r>
              <a:rPr lang="en-US" sz="2000" dirty="0" err="1" smtClean="0">
                <a:latin typeface="Courier New"/>
                <a:cs typeface="Courier New"/>
              </a:rPr>
              <a:t>h</a:t>
            </a:r>
            <a:r>
              <a:rPr lang="en-US" sz="2400" b="0" dirty="0" smtClean="0"/>
              <a:t>, which designates a </a:t>
            </a:r>
            <a:r>
              <a:rPr lang="en-US" sz="2400" i="1" dirty="0" smtClean="0"/>
              <a:t>header file</a:t>
            </a:r>
            <a:r>
              <a:rPr lang="en-US" sz="2400" b="0" i="1" dirty="0" smtClean="0"/>
              <a:t>,</a:t>
            </a:r>
            <a:r>
              <a:rPr lang="en-US" sz="2400" b="0" dirty="0" smtClean="0"/>
              <a:t> as illustrated by the following </a:t>
            </a:r>
            <a:r>
              <a:rPr lang="en-US" sz="2000" dirty="0" err="1" smtClean="0">
                <a:latin typeface="Courier New"/>
                <a:cs typeface="Courier New"/>
              </a:rPr>
              <a:t>error.h</a:t>
            </a:r>
            <a:r>
              <a:rPr lang="en-US" sz="2400" b="0" dirty="0" smtClean="0"/>
              <a:t> file:</a:t>
            </a:r>
          </a:p>
        </p:txBody>
      </p:sp>
      <p:sp>
        <p:nvSpPr>
          <p:cNvPr id="12" name="Rectangle 11"/>
          <p:cNvSpPr/>
          <p:nvPr/>
        </p:nvSpPr>
        <p:spPr bwMode="auto">
          <a:xfrm>
            <a:off x="685800" y="2358571"/>
            <a:ext cx="7772400" cy="4270829"/>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13" name="TextBox 12"/>
          <p:cNvSpPr txBox="1"/>
          <p:nvPr/>
        </p:nvSpPr>
        <p:spPr>
          <a:xfrm>
            <a:off x="720880" y="2413212"/>
            <a:ext cx="7713130" cy="4167808"/>
          </a:xfrm>
          <a:prstGeom prst="rect">
            <a:avLst/>
          </a:prstGeom>
          <a:noFill/>
        </p:spPr>
        <p:txBody>
          <a:bodyPr wrap="square" rtlCol="0">
            <a:spAutoFit/>
          </a:bodyPr>
          <a:lstStyle/>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File: </a:t>
            </a:r>
            <a:r>
              <a:rPr lang="en-US" dirty="0" err="1" smtClean="0">
                <a:solidFill>
                  <a:srgbClr val="0000FF"/>
                </a:solidFill>
                <a:latin typeface="Courier New"/>
                <a:cs typeface="Courier New"/>
              </a:rPr>
              <a:t>error.h</a:t>
            </a:r>
            <a:endParaRPr lang="en-US"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This file defines a simple function for reporting errors.</a:t>
            </a:r>
          </a:p>
          <a:p>
            <a:pPr>
              <a:lnSpc>
                <a:spcPct val="90000"/>
              </a:lnSpc>
            </a:pPr>
            <a:r>
              <a:rPr lang="en-US" dirty="0" smtClean="0">
                <a:solidFill>
                  <a:srgbClr val="0000FF"/>
                </a:solidFill>
                <a:latin typeface="Courier New"/>
                <a:cs typeface="Courier New"/>
              </a:rPr>
              <a:t> */</a:t>
            </a:r>
          </a:p>
          <a:p>
            <a:pPr>
              <a:lnSpc>
                <a:spcPct val="90000"/>
              </a:lnSpc>
            </a:pPr>
            <a:endParaRPr lang="en-US" dirty="0" smtClean="0">
              <a:latin typeface="Courier New"/>
              <a:cs typeface="Courier New"/>
            </a:endParaRPr>
          </a:p>
          <a:p>
            <a:pPr>
              <a:lnSpc>
                <a:spcPct val="90000"/>
              </a:lnSpc>
            </a:pPr>
            <a:r>
              <a:rPr lang="en-US" dirty="0" smtClean="0">
                <a:latin typeface="Courier New"/>
                <a:cs typeface="Courier New"/>
              </a:rPr>
              <a:t>#</a:t>
            </a:r>
            <a:r>
              <a:rPr lang="en-US" dirty="0" err="1" smtClean="0">
                <a:latin typeface="Courier New"/>
                <a:cs typeface="Courier New"/>
              </a:rPr>
              <a:t>ifndef</a:t>
            </a:r>
            <a:r>
              <a:rPr lang="en-US" dirty="0" smtClean="0">
                <a:latin typeface="Courier New"/>
                <a:cs typeface="Courier New"/>
              </a:rPr>
              <a:t> _</a:t>
            </a:r>
            <a:r>
              <a:rPr lang="en-US" dirty="0" err="1" smtClean="0">
                <a:latin typeface="Courier New"/>
                <a:cs typeface="Courier New"/>
              </a:rPr>
              <a:t>error_h</a:t>
            </a:r>
            <a:endParaRPr lang="en-US" dirty="0" smtClean="0">
              <a:latin typeface="Courier New"/>
              <a:cs typeface="Courier New"/>
            </a:endParaRPr>
          </a:p>
          <a:p>
            <a:pPr>
              <a:lnSpc>
                <a:spcPct val="90000"/>
              </a:lnSpc>
            </a:pPr>
            <a:r>
              <a:rPr lang="en-US" dirty="0" smtClean="0">
                <a:latin typeface="Courier New"/>
                <a:cs typeface="Courier New"/>
              </a:rPr>
              <a:t>#define _</a:t>
            </a:r>
            <a:r>
              <a:rPr lang="en-US" dirty="0" err="1" smtClean="0">
                <a:latin typeface="Courier New"/>
                <a:cs typeface="Courier New"/>
              </a:rPr>
              <a:t>error_h</a:t>
            </a:r>
            <a:endParaRPr lang="en-US" dirty="0" smtClean="0">
              <a:latin typeface="Courier New"/>
              <a:cs typeface="Courier New"/>
            </a:endParaRPr>
          </a:p>
          <a:p>
            <a:pPr>
              <a:lnSpc>
                <a:spcPct val="90000"/>
              </a:lnSpc>
            </a:pPr>
            <a:endParaRPr lang="en-US" dirty="0" smtClean="0">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Function: error</a:t>
            </a:r>
          </a:p>
          <a:p>
            <a:pPr>
              <a:lnSpc>
                <a:spcPct val="90000"/>
              </a:lnSpc>
            </a:pPr>
            <a:r>
              <a:rPr lang="en-US" dirty="0" smtClean="0">
                <a:solidFill>
                  <a:srgbClr val="0000FF"/>
                </a:solidFill>
                <a:latin typeface="Courier New"/>
                <a:cs typeface="Courier New"/>
              </a:rPr>
              <a:t> * Usage: </a:t>
            </a:r>
            <a:r>
              <a:rPr lang="en-US" dirty="0" err="1" smtClean="0">
                <a:solidFill>
                  <a:srgbClr val="0000FF"/>
                </a:solidFill>
                <a:latin typeface="Courier New"/>
                <a:cs typeface="Courier New"/>
              </a:rPr>
              <a:t>error(msg</a:t>
            </a: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Writes the string </a:t>
            </a:r>
            <a:r>
              <a:rPr lang="en-US" dirty="0" err="1" smtClean="0">
                <a:solidFill>
                  <a:srgbClr val="0000FF"/>
                </a:solidFill>
                <a:latin typeface="Courier New"/>
                <a:cs typeface="Courier New"/>
              </a:rPr>
              <a:t>msg</a:t>
            </a:r>
            <a:r>
              <a:rPr lang="en-US" dirty="0" smtClean="0">
                <a:solidFill>
                  <a:srgbClr val="0000FF"/>
                </a:solidFill>
                <a:latin typeface="Courier New"/>
                <a:cs typeface="Courier New"/>
              </a:rPr>
              <a:t> to the </a:t>
            </a:r>
            <a:r>
              <a:rPr lang="en-US" dirty="0" err="1" smtClean="0">
                <a:solidFill>
                  <a:srgbClr val="0000FF"/>
                </a:solidFill>
                <a:latin typeface="Courier New"/>
                <a:cs typeface="Courier New"/>
              </a:rPr>
              <a:t>cerr</a:t>
            </a:r>
            <a:r>
              <a:rPr lang="en-US" dirty="0" smtClean="0">
                <a:solidFill>
                  <a:srgbClr val="0000FF"/>
                </a:solidFill>
                <a:latin typeface="Courier New"/>
                <a:cs typeface="Courier New"/>
              </a:rPr>
              <a:t> stream and then exits the program</a:t>
            </a:r>
          </a:p>
          <a:p>
            <a:pPr>
              <a:lnSpc>
                <a:spcPct val="90000"/>
              </a:lnSpc>
            </a:pPr>
            <a:r>
              <a:rPr lang="en-US" dirty="0" smtClean="0">
                <a:solidFill>
                  <a:srgbClr val="0000FF"/>
                </a:solidFill>
                <a:latin typeface="Courier New"/>
                <a:cs typeface="Courier New"/>
              </a:rPr>
              <a:t> * with a standard status code indicating failure.</a:t>
            </a:r>
          </a:p>
          <a:p>
            <a:pPr>
              <a:lnSpc>
                <a:spcPct val="90000"/>
              </a:lnSpc>
            </a:pPr>
            <a:r>
              <a:rPr lang="en-US" dirty="0" smtClean="0">
                <a:solidFill>
                  <a:srgbClr val="0000FF"/>
                </a:solidFill>
                <a:latin typeface="Courier New"/>
                <a:cs typeface="Courier New"/>
              </a:rPr>
              <a:t> */</a:t>
            </a:r>
          </a:p>
          <a:p>
            <a:pPr>
              <a:lnSpc>
                <a:spcPct val="90000"/>
              </a:lnSpc>
            </a:pPr>
            <a:endParaRPr lang="en-US" dirty="0" smtClean="0">
              <a:latin typeface="Courier New"/>
              <a:cs typeface="Courier New"/>
            </a:endParaRPr>
          </a:p>
          <a:p>
            <a:pPr>
              <a:lnSpc>
                <a:spcPct val="90000"/>
              </a:lnSpc>
            </a:pPr>
            <a:r>
              <a:rPr lang="en-US" dirty="0" smtClean="0">
                <a:latin typeface="Courier New"/>
                <a:cs typeface="Courier New"/>
              </a:rPr>
              <a:t>void </a:t>
            </a:r>
            <a:r>
              <a:rPr lang="en-US" dirty="0" err="1" smtClean="0">
                <a:latin typeface="Courier New"/>
                <a:cs typeface="Courier New"/>
              </a:rPr>
              <a:t>error(std::string</a:t>
            </a:r>
            <a:r>
              <a:rPr lang="en-US" dirty="0" smtClean="0">
                <a:latin typeface="Courier New"/>
                <a:cs typeface="Courier New"/>
              </a:rPr>
              <a:t> </a:t>
            </a:r>
            <a:r>
              <a:rPr lang="en-US" dirty="0" err="1" smtClean="0">
                <a:latin typeface="Courier New"/>
                <a:cs typeface="Courier New"/>
              </a:rPr>
              <a:t>msg</a:t>
            </a:r>
            <a:r>
              <a:rPr lang="en-US" dirty="0" smtClean="0">
                <a:latin typeface="Courier New"/>
                <a:cs typeface="Courier New"/>
              </a:rPr>
              <a:t>);</a:t>
            </a:r>
          </a:p>
          <a:p>
            <a:pPr>
              <a:lnSpc>
                <a:spcPct val="90000"/>
              </a:lnSpc>
            </a:pPr>
            <a:endParaRPr lang="en-US" dirty="0" smtClean="0">
              <a:latin typeface="Courier New"/>
              <a:cs typeface="Courier New"/>
            </a:endParaRPr>
          </a:p>
          <a:p>
            <a:pPr>
              <a:lnSpc>
                <a:spcPct val="90000"/>
              </a:lnSpc>
            </a:pPr>
            <a:r>
              <a:rPr lang="en-US" dirty="0" smtClean="0">
                <a:latin typeface="Courier New"/>
                <a:cs typeface="Courier New"/>
              </a:rPr>
              <a:t>#</a:t>
            </a:r>
            <a:r>
              <a:rPr lang="en-US" dirty="0" err="1" smtClean="0">
                <a:latin typeface="Courier New"/>
                <a:cs typeface="Courier New"/>
              </a:rPr>
              <a:t>endif</a:t>
            </a:r>
            <a:endParaRPr lang="en-US" dirty="0" smtClean="0">
              <a:latin typeface="Courier New"/>
              <a:cs typeface="Courier New"/>
            </a:endParaRPr>
          </a:p>
          <a:p>
            <a:pPr>
              <a:lnSpc>
                <a:spcPct val="90000"/>
              </a:lnSpc>
            </a:pPr>
            <a:endParaRPr lang="en-US" dirty="0">
              <a:latin typeface="Courier New"/>
              <a:cs typeface="Courier New"/>
            </a:endParaRPr>
          </a:p>
        </p:txBody>
      </p:sp>
      <p:grpSp>
        <p:nvGrpSpPr>
          <p:cNvPr id="22" name="Group 21"/>
          <p:cNvGrpSpPr/>
          <p:nvPr/>
        </p:nvGrpSpPr>
        <p:grpSpPr>
          <a:xfrm>
            <a:off x="485020" y="3529390"/>
            <a:ext cx="6753980" cy="2939145"/>
            <a:chOff x="485020" y="3529390"/>
            <a:chExt cx="6753980" cy="2939145"/>
          </a:xfrm>
        </p:grpSpPr>
        <p:sp>
          <p:nvSpPr>
            <p:cNvPr id="15" name="Oval 14"/>
            <p:cNvSpPr/>
            <p:nvPr/>
          </p:nvSpPr>
          <p:spPr bwMode="auto">
            <a:xfrm>
              <a:off x="485020" y="3529390"/>
              <a:ext cx="2438400" cy="609600"/>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16" name="Oval 15"/>
            <p:cNvSpPr/>
            <p:nvPr/>
          </p:nvSpPr>
          <p:spPr bwMode="auto">
            <a:xfrm>
              <a:off x="485020" y="6011335"/>
              <a:ext cx="1305075" cy="457200"/>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18" name="Rounded Rectangular Callout 17"/>
            <p:cNvSpPr/>
            <p:nvPr/>
          </p:nvSpPr>
          <p:spPr bwMode="auto">
            <a:xfrm>
              <a:off x="3505200" y="3810000"/>
              <a:ext cx="3733800" cy="685800"/>
            </a:xfrm>
            <a:prstGeom prst="wedgeRoundRectCallout">
              <a:avLst>
                <a:gd name="adj1" fmla="val -65065"/>
                <a:gd name="adj2" fmla="val -46847"/>
                <a:gd name="adj3" fmla="val 16667"/>
              </a:avLst>
            </a:prstGeom>
            <a:solidFill>
              <a:srgbClr val="CC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20" name="Isosceles Triangle 19"/>
            <p:cNvSpPr/>
            <p:nvPr/>
          </p:nvSpPr>
          <p:spPr bwMode="auto">
            <a:xfrm rot="13500000">
              <a:off x="2581457" y="3973073"/>
              <a:ext cx="228600" cy="2560320"/>
            </a:xfrm>
            <a:prstGeom prst="triangle">
              <a:avLst/>
            </a:prstGeom>
            <a:solidFill>
              <a:srgbClr val="CC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21" name="Rectangle 20"/>
            <p:cNvSpPr/>
            <p:nvPr/>
          </p:nvSpPr>
          <p:spPr bwMode="auto">
            <a:xfrm>
              <a:off x="3511296" y="4261104"/>
              <a:ext cx="304800" cy="228600"/>
            </a:xfrm>
            <a:prstGeom prst="rect">
              <a:avLst/>
            </a:prstGeom>
            <a:solidFill>
              <a:srgbClr val="CCFF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19" name="TextBox 18"/>
            <p:cNvSpPr txBox="1"/>
            <p:nvPr/>
          </p:nvSpPr>
          <p:spPr>
            <a:xfrm>
              <a:off x="3501570" y="3818179"/>
              <a:ext cx="3726540" cy="677621"/>
            </a:xfrm>
            <a:prstGeom prst="rect">
              <a:avLst/>
            </a:prstGeom>
            <a:noFill/>
          </p:spPr>
          <p:txBody>
            <a:bodyPr wrap="square" rtlCol="0">
              <a:spAutoFit/>
            </a:bodyPr>
            <a:lstStyle/>
            <a:p>
              <a:pPr algn="just">
                <a:lnSpc>
                  <a:spcPct val="90000"/>
                </a:lnSpc>
              </a:pPr>
              <a:r>
                <a:rPr lang="en-US" b="0" i="1" dirty="0" smtClean="0"/>
                <a:t>Interfaces require standardized definitions called </a:t>
              </a:r>
              <a:r>
                <a:rPr lang="en-US" i="1" dirty="0" smtClean="0"/>
                <a:t>boilerplate</a:t>
              </a:r>
              <a:r>
                <a:rPr lang="en-US" b="0" i="1" dirty="0" smtClean="0"/>
                <a:t> to ensure that the interface file is read only once during a compilation.</a:t>
              </a:r>
              <a:endParaRPr lang="en-US" b="0" i="1" dirty="0"/>
            </a:p>
          </p:txBody>
        </p:sp>
      </p:grpSp>
      <p:grpSp>
        <p:nvGrpSpPr>
          <p:cNvPr id="31" name="Group 30"/>
          <p:cNvGrpSpPr/>
          <p:nvPr/>
        </p:nvGrpSpPr>
        <p:grpSpPr>
          <a:xfrm>
            <a:off x="1923145" y="5619460"/>
            <a:ext cx="5468255" cy="933740"/>
            <a:chOff x="1923145" y="5619460"/>
            <a:chExt cx="5468255" cy="933740"/>
          </a:xfrm>
        </p:grpSpPr>
        <p:sp>
          <p:nvSpPr>
            <p:cNvPr id="26" name="Rounded Rectangular Callout 25"/>
            <p:cNvSpPr/>
            <p:nvPr/>
          </p:nvSpPr>
          <p:spPr bwMode="auto">
            <a:xfrm>
              <a:off x="3730170" y="6019800"/>
              <a:ext cx="3661230" cy="533400"/>
            </a:xfrm>
            <a:prstGeom prst="wedgeRoundRectCallout">
              <a:avLst>
                <a:gd name="adj1" fmla="val -66056"/>
                <a:gd name="adj2" fmla="val -53650"/>
                <a:gd name="adj3" fmla="val 16667"/>
              </a:avLst>
            </a:prstGeom>
            <a:solidFill>
              <a:srgbClr val="CC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25" name="Oval 24"/>
            <p:cNvSpPr/>
            <p:nvPr/>
          </p:nvSpPr>
          <p:spPr bwMode="auto">
            <a:xfrm>
              <a:off x="1923145" y="5619460"/>
              <a:ext cx="1305075" cy="457200"/>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29" name="TextBox 28"/>
            <p:cNvSpPr txBox="1"/>
            <p:nvPr/>
          </p:nvSpPr>
          <p:spPr>
            <a:xfrm>
              <a:off x="3726540" y="6029563"/>
              <a:ext cx="3588660" cy="483722"/>
            </a:xfrm>
            <a:prstGeom prst="rect">
              <a:avLst/>
            </a:prstGeom>
            <a:noFill/>
          </p:spPr>
          <p:txBody>
            <a:bodyPr wrap="square" rtlCol="0">
              <a:spAutoFit/>
            </a:bodyPr>
            <a:lstStyle/>
            <a:p>
              <a:pPr algn="just">
                <a:lnSpc>
                  <a:spcPct val="90000"/>
                </a:lnSpc>
              </a:pPr>
              <a:r>
                <a:rPr lang="en-US" b="0" i="1" dirty="0" smtClean="0"/>
                <a:t>All references to standard libraries in header files must include the </a:t>
              </a:r>
              <a:r>
                <a:rPr lang="en-US" sz="1200" dirty="0" smtClean="0">
                  <a:latin typeface="Courier New"/>
                  <a:cs typeface="Courier New"/>
                </a:rPr>
                <a:t>std::</a:t>
              </a:r>
              <a:r>
                <a:rPr lang="en-US" sz="1200" b="0" i="1" dirty="0" smtClean="0"/>
                <a:t> </a:t>
              </a:r>
              <a:r>
                <a:rPr lang="en-US" b="0" i="1" dirty="0" smtClean="0"/>
                <a:t>marker.</a:t>
              </a:r>
              <a:endParaRPr lang="en-US" b="0" i="1"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2"/>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57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Implementing Library Interfaces</a:t>
            </a:r>
            <a:endParaRPr lang="en-US" dirty="0">
              <a:solidFill>
                <a:schemeClr val="tx1"/>
              </a:solidFill>
            </a:endParaRPr>
          </a:p>
        </p:txBody>
      </p:sp>
      <p:sp>
        <p:nvSpPr>
          <p:cNvPr id="10" name="Rectangle 3"/>
          <p:cNvSpPr>
            <a:spLocks noChangeArrowheads="1"/>
          </p:cNvSpPr>
          <p:nvPr/>
        </p:nvSpPr>
        <p:spPr bwMode="auto">
          <a:xfrm>
            <a:off x="477765" y="1155700"/>
            <a:ext cx="8128000"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In C++, the header file contains only the prototypes of the exported functions.  The implementations of those functions appear in the corresponding </a:t>
            </a:r>
            <a:r>
              <a:rPr lang="en-US" sz="2000" dirty="0" smtClean="0">
                <a:latin typeface="Courier New"/>
                <a:cs typeface="Courier New"/>
              </a:rPr>
              <a:t>.</a:t>
            </a:r>
            <a:r>
              <a:rPr lang="en-US" sz="2000" dirty="0" err="1" smtClean="0">
                <a:latin typeface="Courier New"/>
                <a:cs typeface="Courier New"/>
              </a:rPr>
              <a:t>cpp</a:t>
            </a:r>
            <a:r>
              <a:rPr lang="en-US" sz="2400" b="0" dirty="0" smtClean="0"/>
              <a:t> file:</a:t>
            </a:r>
          </a:p>
        </p:txBody>
      </p:sp>
      <p:sp>
        <p:nvSpPr>
          <p:cNvPr id="12" name="Rectangle 11"/>
          <p:cNvSpPr/>
          <p:nvPr/>
        </p:nvSpPr>
        <p:spPr bwMode="auto">
          <a:xfrm>
            <a:off x="685800" y="2358571"/>
            <a:ext cx="7772400" cy="4270829"/>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13" name="TextBox 12"/>
          <p:cNvSpPr txBox="1"/>
          <p:nvPr/>
        </p:nvSpPr>
        <p:spPr>
          <a:xfrm>
            <a:off x="720880" y="2389023"/>
            <a:ext cx="7713130" cy="4237058"/>
          </a:xfrm>
          <a:prstGeom prst="rect">
            <a:avLst/>
          </a:prstGeom>
          <a:noFill/>
        </p:spPr>
        <p:txBody>
          <a:bodyPr wrap="square" rtlCol="0">
            <a:spAutoFit/>
          </a:bodyPr>
          <a:lstStyle/>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File: </a:t>
            </a:r>
            <a:r>
              <a:rPr lang="en-US" dirty="0" err="1" smtClean="0">
                <a:solidFill>
                  <a:srgbClr val="0000FF"/>
                </a:solidFill>
                <a:latin typeface="Courier New"/>
                <a:cs typeface="Courier New"/>
              </a:rPr>
              <a:t>error.cpp</a:t>
            </a:r>
            <a:endParaRPr lang="en-US"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This file implements the </a:t>
            </a:r>
            <a:r>
              <a:rPr lang="en-US" dirty="0" err="1" smtClean="0">
                <a:solidFill>
                  <a:srgbClr val="0000FF"/>
                </a:solidFill>
                <a:latin typeface="Courier New"/>
                <a:cs typeface="Courier New"/>
              </a:rPr>
              <a:t>error.h</a:t>
            </a:r>
            <a:r>
              <a:rPr lang="en-US" dirty="0" smtClean="0">
                <a:solidFill>
                  <a:srgbClr val="0000FF"/>
                </a:solidFill>
                <a:latin typeface="Courier New"/>
                <a:cs typeface="Courier New"/>
              </a:rPr>
              <a:t> interface.</a:t>
            </a:r>
          </a:p>
          <a:p>
            <a:pPr>
              <a:lnSpc>
                <a:spcPct val="90000"/>
              </a:lnSpc>
            </a:pPr>
            <a:r>
              <a:rPr lang="en-US" dirty="0" smtClean="0">
                <a:solidFill>
                  <a:srgbClr val="0000FF"/>
                </a:solidFill>
                <a:latin typeface="Courier New"/>
                <a:cs typeface="Courier New"/>
              </a:rPr>
              <a:t> */</a:t>
            </a:r>
          </a:p>
          <a:p>
            <a:pPr>
              <a:lnSpc>
                <a:spcPct val="90000"/>
              </a:lnSpc>
            </a:pPr>
            <a:endParaRPr lang="en-US" sz="1100"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#include &lt;</a:t>
            </a:r>
            <a:r>
              <a:rPr lang="en-US" dirty="0" err="1" smtClean="0">
                <a:solidFill>
                  <a:srgbClr val="000000"/>
                </a:solidFill>
                <a:latin typeface="Courier New"/>
                <a:cs typeface="Courier New"/>
              </a:rPr>
              <a:t>iostream</a:t>
            </a:r>
            <a:r>
              <a:rPr lang="en-US" dirty="0" smtClean="0">
                <a:solidFill>
                  <a:srgbClr val="000000"/>
                </a:solidFill>
                <a:latin typeface="Courier New"/>
                <a:cs typeface="Courier New"/>
              </a:rPr>
              <a:t>&gt;</a:t>
            </a:r>
          </a:p>
          <a:p>
            <a:pPr>
              <a:lnSpc>
                <a:spcPct val="90000"/>
              </a:lnSpc>
            </a:pPr>
            <a:r>
              <a:rPr lang="en-US" dirty="0" smtClean="0">
                <a:solidFill>
                  <a:srgbClr val="000000"/>
                </a:solidFill>
                <a:latin typeface="Courier New"/>
                <a:cs typeface="Courier New"/>
              </a:rPr>
              <a:t>#include &lt;</a:t>
            </a:r>
            <a:r>
              <a:rPr lang="en-US" dirty="0" err="1" smtClean="0">
                <a:solidFill>
                  <a:srgbClr val="000000"/>
                </a:solidFill>
                <a:latin typeface="Courier New"/>
                <a:cs typeface="Courier New"/>
              </a:rPr>
              <a:t>cstdlib</a:t>
            </a:r>
            <a:r>
              <a:rPr lang="en-US" dirty="0" smtClean="0">
                <a:solidFill>
                  <a:srgbClr val="000000"/>
                </a:solidFill>
                <a:latin typeface="Courier New"/>
                <a:cs typeface="Courier New"/>
              </a:rPr>
              <a:t>&gt;</a:t>
            </a:r>
          </a:p>
          <a:p>
            <a:pPr>
              <a:lnSpc>
                <a:spcPct val="90000"/>
              </a:lnSpc>
            </a:pPr>
            <a:r>
              <a:rPr lang="en-US" dirty="0" smtClean="0">
                <a:solidFill>
                  <a:srgbClr val="000000"/>
                </a:solidFill>
                <a:latin typeface="Courier New"/>
                <a:cs typeface="Courier New"/>
              </a:rPr>
              <a:t>#include &lt;string&gt;</a:t>
            </a:r>
          </a:p>
          <a:p>
            <a:pPr>
              <a:lnSpc>
                <a:spcPct val="90000"/>
              </a:lnSpc>
            </a:pPr>
            <a:r>
              <a:rPr lang="en-US" dirty="0" smtClean="0">
                <a:solidFill>
                  <a:srgbClr val="000000"/>
                </a:solidFill>
                <a:latin typeface="Courier New"/>
                <a:cs typeface="Courier New"/>
              </a:rPr>
              <a:t>#include "</a:t>
            </a:r>
            <a:r>
              <a:rPr lang="en-US" dirty="0" err="1" smtClean="0">
                <a:solidFill>
                  <a:srgbClr val="000000"/>
                </a:solidFill>
                <a:latin typeface="Courier New"/>
                <a:cs typeface="Courier New"/>
              </a:rPr>
              <a:t>error.h</a:t>
            </a:r>
            <a:r>
              <a:rPr lang="en-US" dirty="0" smtClean="0">
                <a:solidFill>
                  <a:srgbClr val="000000"/>
                </a:solidFill>
                <a:latin typeface="Courier New"/>
                <a:cs typeface="Courier New"/>
              </a:rPr>
              <a:t>"</a:t>
            </a:r>
          </a:p>
          <a:p>
            <a:pPr>
              <a:lnSpc>
                <a:spcPct val="90000"/>
              </a:lnSpc>
            </a:pPr>
            <a:r>
              <a:rPr lang="en-US" dirty="0" smtClean="0">
                <a:solidFill>
                  <a:srgbClr val="000000"/>
                </a:solidFill>
                <a:latin typeface="Courier New"/>
                <a:cs typeface="Courier New"/>
              </a:rPr>
              <a:t>using namespace std;</a:t>
            </a:r>
          </a:p>
          <a:p>
            <a:pPr>
              <a:lnSpc>
                <a:spcPct val="90000"/>
              </a:lnSpc>
            </a:pPr>
            <a:endParaRPr lang="en-US" sz="1100"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This function writes out the error message to the </a:t>
            </a:r>
            <a:r>
              <a:rPr lang="en-US" dirty="0" err="1" smtClean="0">
                <a:solidFill>
                  <a:srgbClr val="0000FF"/>
                </a:solidFill>
                <a:latin typeface="Courier New"/>
                <a:cs typeface="Courier New"/>
              </a:rPr>
              <a:t>cerr</a:t>
            </a:r>
            <a:r>
              <a:rPr lang="en-US" dirty="0" smtClean="0">
                <a:solidFill>
                  <a:srgbClr val="0000FF"/>
                </a:solidFill>
                <a:latin typeface="Courier New"/>
                <a:cs typeface="Courier New"/>
              </a:rPr>
              <a:t> stream and</a:t>
            </a:r>
          </a:p>
          <a:p>
            <a:pPr>
              <a:lnSpc>
                <a:spcPct val="90000"/>
              </a:lnSpc>
            </a:pPr>
            <a:r>
              <a:rPr lang="en-US" dirty="0" smtClean="0">
                <a:solidFill>
                  <a:srgbClr val="0000FF"/>
                </a:solidFill>
                <a:latin typeface="Courier New"/>
                <a:cs typeface="Courier New"/>
              </a:rPr>
              <a:t> * then exits the program.  The EXIT_FAILURE constant is defined in</a:t>
            </a:r>
          </a:p>
          <a:p>
            <a:pPr>
              <a:lnSpc>
                <a:spcPct val="90000"/>
              </a:lnSpc>
            </a:pPr>
            <a:r>
              <a:rPr lang="en-US" dirty="0" smtClean="0">
                <a:solidFill>
                  <a:srgbClr val="0000FF"/>
                </a:solidFill>
                <a:latin typeface="Courier New"/>
                <a:cs typeface="Courier New"/>
              </a:rPr>
              <a:t> * &lt;</a:t>
            </a:r>
            <a:r>
              <a:rPr lang="en-US" dirty="0" err="1" smtClean="0">
                <a:solidFill>
                  <a:srgbClr val="0000FF"/>
                </a:solidFill>
                <a:latin typeface="Courier New"/>
                <a:cs typeface="Courier New"/>
              </a:rPr>
              <a:t>cstdlib</a:t>
            </a:r>
            <a:r>
              <a:rPr lang="en-US" dirty="0" smtClean="0">
                <a:solidFill>
                  <a:srgbClr val="0000FF"/>
                </a:solidFill>
                <a:latin typeface="Courier New"/>
                <a:cs typeface="Courier New"/>
              </a:rPr>
              <a:t>&gt; to represent a standard failure code.</a:t>
            </a:r>
          </a:p>
          <a:p>
            <a:pPr>
              <a:lnSpc>
                <a:spcPct val="90000"/>
              </a:lnSpc>
            </a:pPr>
            <a:r>
              <a:rPr lang="en-US" dirty="0" smtClean="0">
                <a:solidFill>
                  <a:srgbClr val="0000FF"/>
                </a:solidFill>
                <a:latin typeface="Courier New"/>
                <a:cs typeface="Courier New"/>
              </a:rPr>
              <a:t> */</a:t>
            </a:r>
          </a:p>
          <a:p>
            <a:pPr>
              <a:lnSpc>
                <a:spcPct val="90000"/>
              </a:lnSpc>
            </a:pPr>
            <a:endParaRPr lang="en-US" sz="1100"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void </a:t>
            </a:r>
            <a:r>
              <a:rPr lang="en-US" dirty="0" err="1" smtClean="0">
                <a:solidFill>
                  <a:srgbClr val="000000"/>
                </a:solidFill>
                <a:latin typeface="Courier New"/>
                <a:cs typeface="Courier New"/>
              </a:rPr>
              <a:t>error(string</a:t>
            </a: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msg</a:t>
            </a:r>
            <a:r>
              <a:rPr lang="en-US" dirty="0" smtClean="0">
                <a:solidFill>
                  <a:srgbClr val="000000"/>
                </a:solidFill>
                <a:latin typeface="Courier New"/>
                <a:cs typeface="Courier New"/>
              </a:rPr>
              <a:t>) {</a:t>
            </a:r>
          </a:p>
          <a:p>
            <a:pPr>
              <a:lnSpc>
                <a:spcPct val="90000"/>
              </a:lnSpc>
            </a:pP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cerr</a:t>
            </a:r>
            <a:r>
              <a:rPr lang="en-US" dirty="0" smtClean="0">
                <a:solidFill>
                  <a:srgbClr val="000000"/>
                </a:solidFill>
                <a:latin typeface="Courier New"/>
                <a:cs typeface="Courier New"/>
              </a:rPr>
              <a:t> &lt;&lt; </a:t>
            </a:r>
            <a:r>
              <a:rPr lang="en-US" dirty="0" err="1" smtClean="0">
                <a:solidFill>
                  <a:srgbClr val="000000"/>
                </a:solidFill>
                <a:latin typeface="Courier New"/>
                <a:cs typeface="Courier New"/>
              </a:rPr>
              <a:t>msg</a:t>
            </a:r>
            <a:r>
              <a:rPr lang="en-US" dirty="0" smtClean="0">
                <a:solidFill>
                  <a:srgbClr val="000000"/>
                </a:solidFill>
                <a:latin typeface="Courier New"/>
                <a:cs typeface="Courier New"/>
              </a:rPr>
              <a:t> &lt;&lt; </a:t>
            </a:r>
            <a:r>
              <a:rPr lang="en-US" dirty="0" err="1" smtClean="0">
                <a:solidFill>
                  <a:srgbClr val="000000"/>
                </a:solidFill>
                <a:latin typeface="Courier New"/>
                <a:cs typeface="Courier New"/>
              </a:rPr>
              <a:t>endl</a:t>
            </a:r>
            <a:r>
              <a:rPr lang="en-US" dirty="0" smtClean="0">
                <a:solidFill>
                  <a:srgbClr val="000000"/>
                </a:solidFill>
                <a:latin typeface="Courier New"/>
                <a:cs typeface="Courier New"/>
              </a:rPr>
              <a:t>;</a:t>
            </a:r>
          </a:p>
          <a:p>
            <a:pPr>
              <a:lnSpc>
                <a:spcPct val="90000"/>
              </a:lnSpc>
            </a:pP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exit(EXIT_FAILURE</a:t>
            </a:r>
            <a:r>
              <a:rPr lang="en-US" dirty="0" smtClean="0">
                <a:solidFill>
                  <a:srgbClr val="000000"/>
                </a:solidFill>
                <a:latin typeface="Courier New"/>
                <a:cs typeface="Courier New"/>
              </a:rPr>
              <a:t>);</a:t>
            </a:r>
          </a:p>
          <a:p>
            <a:pPr>
              <a:lnSpc>
                <a:spcPct val="90000"/>
              </a:lnSpc>
            </a:pPr>
            <a:r>
              <a:rPr lang="en-US" dirty="0" smtClean="0">
                <a:solidFill>
                  <a:srgbClr val="000000"/>
                </a:solidFill>
                <a:latin typeface="Courier New"/>
                <a:cs typeface="Courier New"/>
              </a:rPr>
              <a:t>}</a:t>
            </a:r>
            <a:endParaRPr lang="en-US" dirty="0">
              <a:latin typeface="Courier New"/>
              <a:cs typeface="Courier New"/>
            </a:endParaRPr>
          </a:p>
        </p:txBody>
      </p:sp>
      <p:grpSp>
        <p:nvGrpSpPr>
          <p:cNvPr id="17" name="Group 16"/>
          <p:cNvGrpSpPr/>
          <p:nvPr/>
        </p:nvGrpSpPr>
        <p:grpSpPr>
          <a:xfrm>
            <a:off x="745070" y="4026505"/>
            <a:ext cx="6417730" cy="699100"/>
            <a:chOff x="1923145" y="5619460"/>
            <a:chExt cx="6417730" cy="699100"/>
          </a:xfrm>
        </p:grpSpPr>
        <p:sp>
          <p:nvSpPr>
            <p:cNvPr id="22" name="Rounded Rectangular Callout 21"/>
            <p:cNvSpPr/>
            <p:nvPr/>
          </p:nvSpPr>
          <p:spPr bwMode="auto">
            <a:xfrm>
              <a:off x="4679645" y="5785160"/>
              <a:ext cx="3661230" cy="533400"/>
            </a:xfrm>
            <a:prstGeom prst="wedgeRoundRectCallout">
              <a:avLst>
                <a:gd name="adj1" fmla="val -66386"/>
                <a:gd name="adj2" fmla="val -40044"/>
                <a:gd name="adj3" fmla="val 16667"/>
              </a:avLst>
            </a:prstGeom>
            <a:solidFill>
              <a:srgbClr val="CC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23" name="Oval 22"/>
            <p:cNvSpPr/>
            <p:nvPr/>
          </p:nvSpPr>
          <p:spPr bwMode="auto">
            <a:xfrm>
              <a:off x="1923145" y="5619460"/>
              <a:ext cx="2150530" cy="457200"/>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24" name="TextBox 23"/>
            <p:cNvSpPr txBox="1"/>
            <p:nvPr/>
          </p:nvSpPr>
          <p:spPr>
            <a:xfrm>
              <a:off x="4711095" y="5798553"/>
              <a:ext cx="3588660" cy="483722"/>
            </a:xfrm>
            <a:prstGeom prst="rect">
              <a:avLst/>
            </a:prstGeom>
            <a:noFill/>
          </p:spPr>
          <p:txBody>
            <a:bodyPr wrap="square" rtlCol="0">
              <a:spAutoFit/>
            </a:bodyPr>
            <a:lstStyle/>
            <a:p>
              <a:pPr algn="just">
                <a:lnSpc>
                  <a:spcPct val="90000"/>
                </a:lnSpc>
              </a:pPr>
              <a:r>
                <a:rPr lang="en-US" b="0" i="1" dirty="0" smtClean="0"/>
                <a:t>Implementation files typically include their own interface.</a:t>
              </a:r>
              <a:endParaRPr lang="en-US" b="0" i="1"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9222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Principles of</a:t>
            </a:r>
            <a:r>
              <a:rPr lang="en-US" sz="4000" dirty="0" smtClean="0">
                <a:solidFill>
                  <a:srgbClr val="FF0000"/>
                </a:solidFill>
                <a:latin typeface="Times New Roman" charset="0"/>
              </a:rPr>
              <a:t> Interface Design</a:t>
            </a:r>
            <a:endParaRPr lang="en-US" sz="4000" dirty="0">
              <a:solidFill>
                <a:schemeClr val="tx1"/>
              </a:solidFill>
            </a:endParaRPr>
          </a:p>
        </p:txBody>
      </p:sp>
      <p:sp>
        <p:nvSpPr>
          <p:cNvPr id="692486" name="Rectangle 262"/>
          <p:cNvSpPr>
            <a:spLocks noChangeArrowheads="1"/>
          </p:cNvSpPr>
          <p:nvPr/>
        </p:nvSpPr>
        <p:spPr bwMode="auto">
          <a:xfrm>
            <a:off x="482600" y="1170820"/>
            <a:ext cx="8128000" cy="538238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200" b="0" i="1" dirty="0">
                <a:solidFill>
                  <a:srgbClr val="000000"/>
                </a:solidFill>
              </a:rPr>
              <a:t>Unified</a:t>
            </a:r>
            <a:r>
              <a:rPr lang="en-US" sz="2200" b="0" dirty="0">
                <a:solidFill>
                  <a:srgbClr val="000000"/>
                </a:solidFill>
              </a:rPr>
              <a:t>.  </a:t>
            </a:r>
            <a:r>
              <a:rPr lang="en-US" sz="2200" b="0" dirty="0" smtClean="0">
                <a:solidFill>
                  <a:srgbClr val="000000"/>
                </a:solidFill>
              </a:rPr>
              <a:t>Every library should </a:t>
            </a:r>
            <a:r>
              <a:rPr lang="en-US" sz="2200" b="0" dirty="0">
                <a:solidFill>
                  <a:srgbClr val="000000"/>
                </a:solidFill>
              </a:rPr>
              <a:t>define a consistent abstraction with a clear unifying theme.  If a</a:t>
            </a:r>
            <a:r>
              <a:rPr lang="en-US" sz="2200" b="0" dirty="0" smtClean="0">
                <a:solidFill>
                  <a:srgbClr val="000000"/>
                </a:solidFill>
              </a:rPr>
              <a:t> function does </a:t>
            </a:r>
            <a:r>
              <a:rPr lang="en-US" sz="2200" b="0" dirty="0">
                <a:solidFill>
                  <a:srgbClr val="000000"/>
                </a:solidFill>
              </a:rPr>
              <a:t>not fit within that theme, it should not be part of the</a:t>
            </a:r>
            <a:r>
              <a:rPr lang="en-US" sz="2200" b="0" dirty="0" smtClean="0">
                <a:solidFill>
                  <a:srgbClr val="000000"/>
                </a:solidFill>
              </a:rPr>
              <a:t> interface.</a:t>
            </a:r>
            <a:endParaRPr lang="en-US" sz="2200" b="0" dirty="0">
              <a:solidFill>
                <a:srgbClr val="000000"/>
              </a:solidFill>
            </a:endParaRPr>
          </a:p>
          <a:p>
            <a:pPr marL="342900" indent="-342900" algn="just">
              <a:lnSpc>
                <a:spcPct val="85000"/>
              </a:lnSpc>
              <a:spcAft>
                <a:spcPct val="20000"/>
              </a:spcAft>
              <a:buFontTx/>
              <a:buChar char="•"/>
            </a:pPr>
            <a:r>
              <a:rPr lang="en-US" sz="2200" b="0" i="1" dirty="0">
                <a:solidFill>
                  <a:srgbClr val="000000"/>
                </a:solidFill>
              </a:rPr>
              <a:t>Simple</a:t>
            </a:r>
            <a:r>
              <a:rPr lang="en-US" sz="2200" b="0" dirty="0">
                <a:solidFill>
                  <a:srgbClr val="000000"/>
                </a:solidFill>
              </a:rPr>
              <a:t>.  The</a:t>
            </a:r>
            <a:r>
              <a:rPr lang="en-US" sz="2200" b="0" dirty="0" smtClean="0">
                <a:solidFill>
                  <a:srgbClr val="000000"/>
                </a:solidFill>
              </a:rPr>
              <a:t> interface design </a:t>
            </a:r>
            <a:r>
              <a:rPr lang="en-US" sz="2200" b="0" dirty="0">
                <a:solidFill>
                  <a:srgbClr val="000000"/>
                </a:solidFill>
              </a:rPr>
              <a:t>should simplify things for the client. To the extent that the underlying implementation is itself complex, the</a:t>
            </a:r>
            <a:r>
              <a:rPr lang="en-US" sz="2200" b="0" dirty="0" smtClean="0">
                <a:solidFill>
                  <a:srgbClr val="000000"/>
                </a:solidFill>
              </a:rPr>
              <a:t> interface must </a:t>
            </a:r>
            <a:r>
              <a:rPr lang="en-US" sz="2200" b="0" dirty="0">
                <a:solidFill>
                  <a:srgbClr val="000000"/>
                </a:solidFill>
              </a:rPr>
              <a:t>seek to hide that complexity.</a:t>
            </a:r>
          </a:p>
          <a:p>
            <a:pPr marL="342900" indent="-342900" algn="just">
              <a:lnSpc>
                <a:spcPct val="85000"/>
              </a:lnSpc>
              <a:spcAft>
                <a:spcPct val="20000"/>
              </a:spcAft>
              <a:buFontTx/>
              <a:buChar char="•"/>
            </a:pPr>
            <a:r>
              <a:rPr lang="en-US" sz="2200" b="0" i="1" dirty="0">
                <a:solidFill>
                  <a:srgbClr val="000000"/>
                </a:solidFill>
              </a:rPr>
              <a:t>Sufficient</a:t>
            </a:r>
            <a:r>
              <a:rPr lang="en-US" sz="2200" b="0" dirty="0">
                <a:solidFill>
                  <a:srgbClr val="000000"/>
                </a:solidFill>
              </a:rPr>
              <a:t>.  For clients to adopt a</a:t>
            </a:r>
            <a:r>
              <a:rPr lang="en-US" sz="2200" b="0" dirty="0" smtClean="0">
                <a:solidFill>
                  <a:srgbClr val="000000"/>
                </a:solidFill>
              </a:rPr>
              <a:t> library, </a:t>
            </a:r>
            <a:r>
              <a:rPr lang="en-US" sz="2200" b="0" dirty="0">
                <a:solidFill>
                  <a:srgbClr val="000000"/>
                </a:solidFill>
              </a:rPr>
              <a:t>it must provide</a:t>
            </a:r>
            <a:r>
              <a:rPr lang="en-US" sz="2200" b="0" dirty="0" smtClean="0">
                <a:solidFill>
                  <a:srgbClr val="000000"/>
                </a:solidFill>
              </a:rPr>
              <a:t> functions that </a:t>
            </a:r>
            <a:r>
              <a:rPr lang="en-US" sz="2200" b="0" dirty="0">
                <a:solidFill>
                  <a:srgbClr val="000000"/>
                </a:solidFill>
              </a:rPr>
              <a:t>meet their needs.  If some critical operation is </a:t>
            </a:r>
            <a:r>
              <a:rPr lang="en-US" sz="2200" b="0" dirty="0" smtClean="0">
                <a:solidFill>
                  <a:srgbClr val="000000"/>
                </a:solidFill>
              </a:rPr>
              <a:t>missing, </a:t>
            </a:r>
            <a:r>
              <a:rPr lang="en-US" sz="2200" b="0" dirty="0">
                <a:solidFill>
                  <a:srgbClr val="000000"/>
                </a:solidFill>
              </a:rPr>
              <a:t>clients may decide to abandon it and develop their own tools. </a:t>
            </a:r>
          </a:p>
          <a:p>
            <a:pPr marL="342900" indent="-342900" algn="just">
              <a:lnSpc>
                <a:spcPct val="85000"/>
              </a:lnSpc>
              <a:spcAft>
                <a:spcPct val="20000"/>
              </a:spcAft>
              <a:buFontTx/>
              <a:buChar char="•"/>
            </a:pPr>
            <a:r>
              <a:rPr lang="en-US" sz="2200" b="0" i="1" dirty="0">
                <a:solidFill>
                  <a:srgbClr val="000000"/>
                </a:solidFill>
              </a:rPr>
              <a:t>Flexible</a:t>
            </a:r>
            <a:r>
              <a:rPr lang="en-US" sz="2200" b="0" dirty="0">
                <a:solidFill>
                  <a:srgbClr val="000000"/>
                </a:solidFill>
              </a:rPr>
              <a:t>.  A well-designed</a:t>
            </a:r>
            <a:r>
              <a:rPr lang="en-US" sz="2200" b="0" dirty="0" smtClean="0">
                <a:solidFill>
                  <a:srgbClr val="000000"/>
                </a:solidFill>
              </a:rPr>
              <a:t> library should </a:t>
            </a:r>
            <a:r>
              <a:rPr lang="en-US" sz="2200" b="0" dirty="0">
                <a:solidFill>
                  <a:srgbClr val="000000"/>
                </a:solidFill>
              </a:rPr>
              <a:t>be general enough to meet the needs of many different clients.  A</a:t>
            </a:r>
            <a:r>
              <a:rPr lang="en-US" sz="2200" b="0" dirty="0" smtClean="0">
                <a:solidFill>
                  <a:srgbClr val="000000"/>
                </a:solidFill>
              </a:rPr>
              <a:t> library that </a:t>
            </a:r>
            <a:r>
              <a:rPr lang="en-US" sz="2200" b="0" dirty="0">
                <a:solidFill>
                  <a:srgbClr val="000000"/>
                </a:solidFill>
              </a:rPr>
              <a:t>offers narrowly defined operations for one client is not nearly as useful as one that can be used in many different situations.</a:t>
            </a:r>
          </a:p>
          <a:p>
            <a:pPr marL="342900" indent="-342900" algn="just">
              <a:lnSpc>
                <a:spcPct val="85000"/>
              </a:lnSpc>
              <a:spcAft>
                <a:spcPct val="20000"/>
              </a:spcAft>
              <a:buFontTx/>
              <a:buChar char="•"/>
            </a:pPr>
            <a:r>
              <a:rPr lang="en-US" sz="2200" b="0" i="1" dirty="0">
                <a:solidFill>
                  <a:srgbClr val="000000"/>
                </a:solidFill>
              </a:rPr>
              <a:t>Stable</a:t>
            </a:r>
            <a:r>
              <a:rPr lang="en-US" sz="2200" b="0" dirty="0">
                <a:solidFill>
                  <a:srgbClr val="000000"/>
                </a:solidFill>
              </a:rPr>
              <a:t>.  The</a:t>
            </a:r>
            <a:r>
              <a:rPr lang="en-US" sz="2200" b="0" dirty="0" smtClean="0">
                <a:solidFill>
                  <a:srgbClr val="000000"/>
                </a:solidFill>
              </a:rPr>
              <a:t> functions defined </a:t>
            </a:r>
            <a:r>
              <a:rPr lang="en-US" sz="2200" b="0" dirty="0">
                <a:solidFill>
                  <a:srgbClr val="000000"/>
                </a:solidFill>
              </a:rPr>
              <a:t>in a class exported</a:t>
            </a:r>
            <a:r>
              <a:rPr lang="en-US" sz="2200" b="0" dirty="0" smtClean="0">
                <a:solidFill>
                  <a:srgbClr val="000000"/>
                </a:solidFill>
              </a:rPr>
              <a:t> by a library should maintain precisely </a:t>
            </a:r>
            <a:r>
              <a:rPr lang="en-US" sz="2200" b="0" dirty="0">
                <a:solidFill>
                  <a:srgbClr val="000000"/>
                </a:solidFill>
              </a:rPr>
              <a:t>the same structure and effect, even as the</a:t>
            </a:r>
            <a:r>
              <a:rPr lang="en-US" sz="2200" b="0" dirty="0" smtClean="0">
                <a:solidFill>
                  <a:srgbClr val="000000"/>
                </a:solidFill>
              </a:rPr>
              <a:t> library evolves</a:t>
            </a:r>
            <a:r>
              <a:rPr lang="en-US" sz="2200" b="0" dirty="0">
                <a:solidFill>
                  <a:srgbClr val="000000"/>
                </a:solidFill>
              </a:rPr>
              <a:t>.  Making changes in the behavior of a</a:t>
            </a:r>
            <a:r>
              <a:rPr lang="en-US" sz="2200" b="0" dirty="0" smtClean="0">
                <a:solidFill>
                  <a:srgbClr val="000000"/>
                </a:solidFill>
              </a:rPr>
              <a:t> library forces </a:t>
            </a:r>
            <a:r>
              <a:rPr lang="en-US" sz="2200" b="0" dirty="0">
                <a:solidFill>
                  <a:srgbClr val="000000"/>
                </a:solidFill>
              </a:rPr>
              <a:t>clients to change their programs, which reduces its utility.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9248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9248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9248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9248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2486" grpId="0" build="p" autoUpdateAnimBg="0"/>
    </p:bld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smtClean="0">
                <a:solidFill>
                  <a:srgbClr val="FF0000"/>
                </a:solidFill>
                <a:latin typeface="Times New Roman" pitchFamily="1" charset="0"/>
              </a:rPr>
              <a:t>Designing a Random Number Library</a:t>
            </a:r>
            <a:endParaRPr lang="en-US" dirty="0">
              <a:solidFill>
                <a:schemeClr val="tx1"/>
              </a:solidFill>
            </a:endParaRPr>
          </a:p>
        </p:txBody>
      </p:sp>
      <p:sp>
        <p:nvSpPr>
          <p:cNvPr id="43011" name="Rectangle 3"/>
          <p:cNvSpPr>
            <a:spLocks noChangeArrowheads="1"/>
          </p:cNvSpPr>
          <p:nvPr/>
        </p:nvSpPr>
        <p:spPr bwMode="auto">
          <a:xfrm>
            <a:off x="482600" y="1155700"/>
            <a:ext cx="8128000" cy="19685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latin typeface="Times New Roman" pitchFamily="1" charset="0"/>
              </a:rPr>
              <a:t>Nondeterministic behavior turns out to be difficult to achieve on a computer.  A computer executes its instructions in a precise, predictable way.  If you give a computer program the same inputs, it will generate the same outputs every time, which is not what you want in a nondeterministic program.</a:t>
            </a:r>
          </a:p>
        </p:txBody>
      </p:sp>
      <p:sp>
        <p:nvSpPr>
          <p:cNvPr id="632836" name="Rectangle 4"/>
          <p:cNvSpPr>
            <a:spLocks noChangeArrowheads="1"/>
          </p:cNvSpPr>
          <p:nvPr/>
        </p:nvSpPr>
        <p:spPr bwMode="auto">
          <a:xfrm>
            <a:off x="482600" y="2895600"/>
            <a:ext cx="8131175" cy="1435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0000"/>
              </a:spcAft>
              <a:buFontTx/>
              <a:buChar char="•"/>
            </a:pPr>
            <a:r>
              <a:rPr lang="en-US" sz="2400" b="0" dirty="0">
                <a:solidFill>
                  <a:srgbClr val="000000"/>
                </a:solidFill>
                <a:latin typeface="Times New Roman" pitchFamily="1" charset="0"/>
              </a:rPr>
              <a:t>Given that true </a:t>
            </a:r>
            <a:r>
              <a:rPr lang="en-US" sz="2400" b="0" dirty="0" err="1">
                <a:solidFill>
                  <a:srgbClr val="000000"/>
                </a:solidFill>
                <a:latin typeface="Times New Roman" pitchFamily="1" charset="0"/>
              </a:rPr>
              <a:t>nondeterminism</a:t>
            </a:r>
            <a:r>
              <a:rPr lang="en-US" sz="2400" b="0" dirty="0">
                <a:solidFill>
                  <a:srgbClr val="000000"/>
                </a:solidFill>
                <a:latin typeface="Times New Roman" pitchFamily="1" charset="0"/>
              </a:rPr>
              <a:t> is so difficult to achieve in a computer,</a:t>
            </a:r>
            <a:r>
              <a:rPr lang="en-US" sz="2400" b="0" dirty="0" smtClean="0">
                <a:solidFill>
                  <a:srgbClr val="000000"/>
                </a:solidFill>
                <a:latin typeface="Times New Roman" pitchFamily="1" charset="0"/>
              </a:rPr>
              <a:t> libraries such </a:t>
            </a:r>
            <a:r>
              <a:rPr lang="en-US" sz="2400" b="0" dirty="0">
                <a:solidFill>
                  <a:srgbClr val="000000"/>
                </a:solidFill>
                <a:latin typeface="Times New Roman" pitchFamily="1" charset="0"/>
              </a:rPr>
              <a:t>as</a:t>
            </a:r>
            <a:r>
              <a:rPr lang="en-US" sz="2400" b="0" dirty="0" smtClean="0">
                <a:solidFill>
                  <a:srgbClr val="000000"/>
                </a:solidFill>
                <a:latin typeface="Times New Roman" pitchFamily="1" charset="0"/>
              </a:rPr>
              <a:t> the </a:t>
            </a:r>
            <a:r>
              <a:rPr lang="en-US" sz="2000" dirty="0" err="1" smtClean="0">
                <a:solidFill>
                  <a:srgbClr val="000000"/>
                </a:solidFill>
                <a:latin typeface="Courier New" pitchFamily="1" charset="0"/>
              </a:rPr>
              <a:t>random.h</a:t>
            </a:r>
            <a:r>
              <a:rPr lang="en-US" sz="2400" b="0" dirty="0" smtClean="0">
                <a:solidFill>
                  <a:srgbClr val="000000"/>
                </a:solidFill>
                <a:latin typeface="Times New Roman" pitchFamily="1" charset="0"/>
              </a:rPr>
              <a:t> interface described in this chapter must </a:t>
            </a:r>
            <a:r>
              <a:rPr lang="en-US" sz="2400" b="0" dirty="0">
                <a:solidFill>
                  <a:srgbClr val="000000"/>
                </a:solidFill>
                <a:latin typeface="Times New Roman" pitchFamily="1" charset="0"/>
              </a:rPr>
              <a:t>instead </a:t>
            </a:r>
            <a:r>
              <a:rPr lang="en-US" sz="2400" b="0" i="1" dirty="0">
                <a:solidFill>
                  <a:srgbClr val="000000"/>
                </a:solidFill>
                <a:latin typeface="Times New Roman" pitchFamily="1" charset="0"/>
              </a:rPr>
              <a:t>simulate</a:t>
            </a:r>
            <a:r>
              <a:rPr lang="en-US" sz="2400" b="0" dirty="0">
                <a:solidFill>
                  <a:srgbClr val="000000"/>
                </a:solidFill>
                <a:latin typeface="Times New Roman" pitchFamily="1" charset="0"/>
              </a:rPr>
              <a:t> randomness by carrying out a deterministic process that satisfies the following criteria:</a:t>
            </a:r>
          </a:p>
        </p:txBody>
      </p:sp>
      <p:grpSp>
        <p:nvGrpSpPr>
          <p:cNvPr id="2" name="Group 5"/>
          <p:cNvGrpSpPr>
            <a:grpSpLocks/>
          </p:cNvGrpSpPr>
          <p:nvPr/>
        </p:nvGrpSpPr>
        <p:grpSpPr bwMode="auto">
          <a:xfrm>
            <a:off x="838200" y="4283075"/>
            <a:ext cx="7772400" cy="714375"/>
            <a:chOff x="528" y="2914"/>
            <a:chExt cx="4896" cy="450"/>
          </a:xfrm>
        </p:grpSpPr>
        <p:sp>
          <p:nvSpPr>
            <p:cNvPr id="43018" name="Rectangle 6"/>
            <p:cNvSpPr>
              <a:spLocks noChangeArrowheads="1"/>
            </p:cNvSpPr>
            <p:nvPr/>
          </p:nvSpPr>
          <p:spPr bwMode="auto">
            <a:xfrm>
              <a:off x="528" y="2914"/>
              <a:ext cx="288" cy="300"/>
            </a:xfrm>
            <a:prstGeom prst="rect">
              <a:avLst/>
            </a:prstGeom>
            <a:noFill/>
            <a:ln w="9525">
              <a:noFill/>
              <a:miter lim="800000"/>
              <a:headEnd/>
              <a:tailEnd/>
            </a:ln>
          </p:spPr>
          <p:txBody>
            <a:bodyPr>
              <a:prstTxWarp prst="textNoShape">
                <a:avLst/>
              </a:prstTxWarp>
              <a:spAutoFit/>
            </a:bodyPr>
            <a:lstStyle/>
            <a:p>
              <a:pPr marL="457200" indent="-457200">
                <a:lnSpc>
                  <a:spcPct val="85000"/>
                </a:lnSpc>
                <a:spcAft>
                  <a:spcPct val="20000"/>
                </a:spcAft>
                <a:buFont typeface="Arial" pitchFamily="1" charset="0"/>
                <a:buNone/>
              </a:pPr>
              <a:r>
                <a:rPr lang="en-US" sz="2400" b="0">
                  <a:solidFill>
                    <a:srgbClr val="000000"/>
                  </a:solidFill>
                  <a:latin typeface="Times New Roman" pitchFamily="1" charset="0"/>
                </a:rPr>
                <a:t>1.</a:t>
              </a:r>
            </a:p>
          </p:txBody>
        </p:sp>
        <p:sp>
          <p:nvSpPr>
            <p:cNvPr id="43019" name="Rectangle 7"/>
            <p:cNvSpPr>
              <a:spLocks noChangeArrowheads="1"/>
            </p:cNvSpPr>
            <p:nvPr/>
          </p:nvSpPr>
          <p:spPr bwMode="auto">
            <a:xfrm>
              <a:off x="793" y="2914"/>
              <a:ext cx="4631" cy="450"/>
            </a:xfrm>
            <a:prstGeom prst="rect">
              <a:avLst/>
            </a:prstGeom>
            <a:noFill/>
            <a:ln w="9525">
              <a:noFill/>
              <a:miter lim="800000"/>
              <a:headEnd/>
              <a:tailEnd/>
            </a:ln>
          </p:spPr>
          <p:txBody>
            <a:bodyPr>
              <a:prstTxWarp prst="textNoShape">
                <a:avLst/>
              </a:prstTxWarp>
              <a:spAutoFit/>
            </a:bodyPr>
            <a:lstStyle/>
            <a:p>
              <a:pPr algn="just">
                <a:lnSpc>
                  <a:spcPct val="85000"/>
                </a:lnSpc>
              </a:pPr>
              <a:r>
                <a:rPr lang="en-US" sz="2400" b="0">
                  <a:solidFill>
                    <a:srgbClr val="000000"/>
                  </a:solidFill>
                  <a:latin typeface="Times New Roman" pitchFamily="1" charset="0"/>
                </a:rPr>
                <a:t>The values generated by that process should be difficult for human observers to predict. </a:t>
              </a:r>
            </a:p>
          </p:txBody>
        </p:sp>
      </p:grpSp>
      <p:grpSp>
        <p:nvGrpSpPr>
          <p:cNvPr id="3" name="Group 8"/>
          <p:cNvGrpSpPr>
            <a:grpSpLocks/>
          </p:cNvGrpSpPr>
          <p:nvPr/>
        </p:nvGrpSpPr>
        <p:grpSpPr bwMode="auto">
          <a:xfrm>
            <a:off x="838200" y="5051425"/>
            <a:ext cx="7772400" cy="714375"/>
            <a:chOff x="528" y="2914"/>
            <a:chExt cx="4896" cy="450"/>
          </a:xfrm>
        </p:grpSpPr>
        <p:sp>
          <p:nvSpPr>
            <p:cNvPr id="43016" name="Rectangle 9"/>
            <p:cNvSpPr>
              <a:spLocks noChangeArrowheads="1"/>
            </p:cNvSpPr>
            <p:nvPr/>
          </p:nvSpPr>
          <p:spPr bwMode="auto">
            <a:xfrm>
              <a:off x="528" y="2914"/>
              <a:ext cx="288" cy="300"/>
            </a:xfrm>
            <a:prstGeom prst="rect">
              <a:avLst/>
            </a:prstGeom>
            <a:noFill/>
            <a:ln w="9525">
              <a:noFill/>
              <a:miter lim="800000"/>
              <a:headEnd/>
              <a:tailEnd/>
            </a:ln>
          </p:spPr>
          <p:txBody>
            <a:bodyPr>
              <a:prstTxWarp prst="textNoShape">
                <a:avLst/>
              </a:prstTxWarp>
              <a:spAutoFit/>
            </a:bodyPr>
            <a:lstStyle/>
            <a:p>
              <a:pPr marL="457200" indent="-457200">
                <a:lnSpc>
                  <a:spcPct val="85000"/>
                </a:lnSpc>
                <a:spcAft>
                  <a:spcPct val="20000"/>
                </a:spcAft>
                <a:buFont typeface="Arial" pitchFamily="1" charset="0"/>
                <a:buNone/>
              </a:pPr>
              <a:r>
                <a:rPr lang="en-US" sz="2400" b="0">
                  <a:solidFill>
                    <a:srgbClr val="000000"/>
                  </a:solidFill>
                  <a:latin typeface="Times New Roman" pitchFamily="1" charset="0"/>
                </a:rPr>
                <a:t>2.</a:t>
              </a:r>
            </a:p>
          </p:txBody>
        </p:sp>
        <p:sp>
          <p:nvSpPr>
            <p:cNvPr id="43017" name="Rectangle 10"/>
            <p:cNvSpPr>
              <a:spLocks noChangeArrowheads="1"/>
            </p:cNvSpPr>
            <p:nvPr/>
          </p:nvSpPr>
          <p:spPr bwMode="auto">
            <a:xfrm>
              <a:off x="793" y="2914"/>
              <a:ext cx="4631" cy="450"/>
            </a:xfrm>
            <a:prstGeom prst="rect">
              <a:avLst/>
            </a:prstGeom>
            <a:noFill/>
            <a:ln w="9525">
              <a:noFill/>
              <a:miter lim="800000"/>
              <a:headEnd/>
              <a:tailEnd/>
            </a:ln>
          </p:spPr>
          <p:txBody>
            <a:bodyPr>
              <a:prstTxWarp prst="textNoShape">
                <a:avLst/>
              </a:prstTxWarp>
              <a:spAutoFit/>
            </a:bodyPr>
            <a:lstStyle/>
            <a:p>
              <a:pPr algn="just">
                <a:lnSpc>
                  <a:spcPct val="85000"/>
                </a:lnSpc>
              </a:pPr>
              <a:r>
                <a:rPr lang="en-US" sz="2400" b="0">
                  <a:solidFill>
                    <a:srgbClr val="000000"/>
                  </a:solidFill>
                  <a:latin typeface="Times New Roman" pitchFamily="1" charset="0"/>
                </a:rPr>
                <a:t>Those values should appear to be random, in the sense that they should pass statistical tests for randomness. </a:t>
              </a:r>
            </a:p>
          </p:txBody>
        </p:sp>
      </p:grpSp>
      <p:sp>
        <p:nvSpPr>
          <p:cNvPr id="632843" name="Rectangle 11"/>
          <p:cNvSpPr>
            <a:spLocks noChangeArrowheads="1"/>
          </p:cNvSpPr>
          <p:nvPr/>
        </p:nvSpPr>
        <p:spPr bwMode="auto">
          <a:xfrm>
            <a:off x="482600" y="5880100"/>
            <a:ext cx="8131175" cy="8255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0000"/>
              </a:spcAft>
              <a:buFontTx/>
              <a:buChar char="•"/>
            </a:pPr>
            <a:r>
              <a:rPr lang="en-US" sz="2400" b="0" dirty="0">
                <a:solidFill>
                  <a:srgbClr val="000000"/>
                </a:solidFill>
                <a:latin typeface="Times New Roman" pitchFamily="1" charset="0"/>
              </a:rPr>
              <a:t>Because the process is not truly random, the values generated by</a:t>
            </a:r>
            <a:r>
              <a:rPr lang="en-US" sz="2400" b="0" dirty="0" smtClean="0">
                <a:solidFill>
                  <a:srgbClr val="000000"/>
                </a:solidFill>
                <a:latin typeface="Times New Roman" pitchFamily="1" charset="0"/>
              </a:rPr>
              <a:t> the </a:t>
            </a:r>
            <a:r>
              <a:rPr lang="en-US" sz="2000" dirty="0" err="1" smtClean="0">
                <a:solidFill>
                  <a:srgbClr val="000000"/>
                </a:solidFill>
                <a:latin typeface="Courier New" pitchFamily="1" charset="0"/>
              </a:rPr>
              <a:t>random.h</a:t>
            </a:r>
            <a:r>
              <a:rPr lang="en-US" sz="2400" b="0" dirty="0" smtClean="0">
                <a:solidFill>
                  <a:srgbClr val="000000"/>
                </a:solidFill>
                <a:latin typeface="Times New Roman" pitchFamily="1" charset="0"/>
              </a:rPr>
              <a:t> interface are </a:t>
            </a:r>
            <a:r>
              <a:rPr lang="en-US" sz="2400" b="0" dirty="0">
                <a:solidFill>
                  <a:srgbClr val="000000"/>
                </a:solidFill>
                <a:latin typeface="Times New Roman" pitchFamily="1" charset="0"/>
              </a:rPr>
              <a:t>said to be </a:t>
            </a:r>
            <a:r>
              <a:rPr lang="en-US" sz="2400" i="1" dirty="0">
                <a:solidFill>
                  <a:srgbClr val="000000"/>
                </a:solidFill>
                <a:latin typeface="Times New Roman" pitchFamily="1" charset="0"/>
              </a:rPr>
              <a:t>pseudorandom</a:t>
            </a:r>
            <a:r>
              <a:rPr lang="en-US" sz="2400" b="0" dirty="0">
                <a:solidFill>
                  <a:srgbClr val="000000"/>
                </a:solidFill>
                <a:latin typeface="Times New Roman" pitchFamily="1" charset="0"/>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3283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3284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2836" grpId="0" build="p" bldLvl="2" autoUpdateAnimBg="0"/>
      <p:bldP spid="632843" grpId="0" build="p" bldLvl="2" autoUpdateAnimBg="0"/>
    </p:bld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0579" name="Text Box 3"/>
          <p:cNvSpPr txBox="1">
            <a:spLocks noChangeArrowheads="1"/>
          </p:cNvSpPr>
          <p:nvPr/>
        </p:nvSpPr>
        <p:spPr bwMode="auto">
          <a:xfrm>
            <a:off x="374904" y="1193800"/>
            <a:ext cx="8440737" cy="4708982"/>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random.h</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exports functions for generating pseudorandom numbers.</a:t>
            </a:r>
          </a:p>
          <a:p>
            <a:r>
              <a:rPr lang="en-US" sz="1600" dirty="0" smtClean="0">
                <a:solidFill>
                  <a:srgbClr val="0000FF"/>
                </a:solidFill>
                <a:latin typeface="Courier New" charset="0"/>
              </a:rPr>
              <a:t> */</a:t>
            </a:r>
          </a:p>
          <a:p>
            <a:endParaRPr lang="en-US" sz="1200" dirty="0" smtClean="0">
              <a:latin typeface="Courier New" charset="0"/>
            </a:endParaRPr>
          </a:p>
          <a:p>
            <a:r>
              <a:rPr lang="en-US" sz="1600" dirty="0">
                <a:latin typeface="Courier New" charset="0"/>
              </a:rPr>
              <a:t>#</a:t>
            </a:r>
            <a:r>
              <a:rPr lang="en-US" sz="1600" dirty="0" err="1">
                <a:latin typeface="Courier New" charset="0"/>
              </a:rPr>
              <a:t>ifndef</a:t>
            </a:r>
            <a:r>
              <a:rPr lang="en-US" sz="1600" dirty="0">
                <a:latin typeface="Courier New" charset="0"/>
              </a:rPr>
              <a:t> </a:t>
            </a:r>
            <a:r>
              <a:rPr lang="en-US" sz="1600" dirty="0" smtClean="0">
                <a:latin typeface="Courier New" charset="0"/>
              </a:rPr>
              <a:t>_</a:t>
            </a:r>
            <a:r>
              <a:rPr lang="en-US" sz="1600" dirty="0" err="1" smtClean="0">
                <a:latin typeface="Courier New" charset="0"/>
              </a:rPr>
              <a:t>random_h</a:t>
            </a:r>
            <a:endParaRPr lang="en-US" sz="1600" dirty="0">
              <a:latin typeface="Courier New" charset="0"/>
            </a:endParaRPr>
          </a:p>
          <a:p>
            <a:r>
              <a:rPr lang="en-US" sz="1600" dirty="0">
                <a:latin typeface="Courier New" charset="0"/>
              </a:rPr>
              <a:t>#define </a:t>
            </a:r>
            <a:r>
              <a:rPr lang="en-US" sz="1600" dirty="0" smtClean="0">
                <a:latin typeface="Courier New" charset="0"/>
              </a:rPr>
              <a:t>_</a:t>
            </a:r>
            <a:r>
              <a:rPr lang="en-US" sz="1600" dirty="0" err="1" smtClean="0">
                <a:latin typeface="Courier New" charset="0"/>
              </a:rPr>
              <a:t>random_h</a:t>
            </a:r>
            <a:endParaRPr lang="en-US" sz="1600" dirty="0" smtClean="0">
              <a:latin typeface="Courier New" charset="0"/>
            </a:endParaRPr>
          </a:p>
          <a:p>
            <a:endParaRPr lang="en-US" sz="1600" dirty="0" smtClean="0">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Function: </a:t>
            </a:r>
            <a:r>
              <a:rPr lang="en-US" sz="1600" dirty="0" err="1" smtClean="0">
                <a:solidFill>
                  <a:srgbClr val="0000FF"/>
                </a:solidFill>
                <a:latin typeface="Courier New" charset="0"/>
              </a:rPr>
              <a:t>randomInteger</a:t>
            </a:r>
            <a:endParaRPr lang="en-US" sz="1600" dirty="0" smtClean="0">
              <a:solidFill>
                <a:srgbClr val="0000FF"/>
              </a:solidFill>
              <a:latin typeface="Courier New" charset="0"/>
            </a:endParaRPr>
          </a:p>
          <a:p>
            <a:r>
              <a:rPr lang="en-US" sz="1600" dirty="0" smtClean="0">
                <a:solidFill>
                  <a:srgbClr val="0000FF"/>
                </a:solidFill>
                <a:latin typeface="Courier New" charset="0"/>
              </a:rPr>
              <a:t> * Usage: </a:t>
            </a:r>
            <a:r>
              <a:rPr lang="en-US" sz="1600" dirty="0" err="1" smtClean="0">
                <a:solidFill>
                  <a:srgbClr val="0000FF"/>
                </a:solidFill>
                <a:latin typeface="Courier New" charset="0"/>
              </a:rPr>
              <a:t>int</a:t>
            </a:r>
            <a:r>
              <a:rPr lang="en-US" sz="1600" dirty="0" smtClean="0">
                <a:solidFill>
                  <a:srgbClr val="0000FF"/>
                </a:solidFill>
                <a:latin typeface="Courier New" charset="0"/>
              </a:rPr>
              <a:t> </a:t>
            </a:r>
            <a:r>
              <a:rPr lang="en-US" sz="1600" dirty="0" err="1" smtClean="0">
                <a:solidFill>
                  <a:srgbClr val="0000FF"/>
                </a:solidFill>
                <a:latin typeface="Courier New" charset="0"/>
              </a:rPr>
              <a:t>n</a:t>
            </a:r>
            <a:r>
              <a:rPr lang="en-US" sz="1600" dirty="0" smtClean="0">
                <a:solidFill>
                  <a:srgbClr val="0000FF"/>
                </a:solidFill>
                <a:latin typeface="Courier New" charset="0"/>
              </a:rPr>
              <a:t> = </a:t>
            </a:r>
            <a:r>
              <a:rPr lang="en-US" sz="1600" dirty="0" err="1" smtClean="0">
                <a:solidFill>
                  <a:srgbClr val="0000FF"/>
                </a:solidFill>
                <a:latin typeface="Courier New" charset="0"/>
              </a:rPr>
              <a:t>randomInteger(low</a:t>
            </a:r>
            <a:r>
              <a:rPr lang="en-US" sz="1600" dirty="0" smtClean="0">
                <a:solidFill>
                  <a:srgbClr val="0000FF"/>
                </a:solidFill>
                <a:latin typeface="Courier New" charset="0"/>
              </a:rPr>
              <a:t>, high);</a:t>
            </a:r>
          </a:p>
          <a:p>
            <a:r>
              <a:rPr lang="en-US" sz="1600" dirty="0" smtClean="0">
                <a:solidFill>
                  <a:srgbClr val="0000FF"/>
                </a:solidFill>
                <a:latin typeface="Courier New" charset="0"/>
              </a:rPr>
              <a:t> * ----------------------------------------</a:t>
            </a:r>
          </a:p>
          <a:p>
            <a:r>
              <a:rPr lang="en-US" sz="1600" dirty="0" smtClean="0">
                <a:solidFill>
                  <a:srgbClr val="0000FF"/>
                </a:solidFill>
                <a:latin typeface="Courier New" charset="0"/>
              </a:rPr>
              <a:t> * Returns a random integer in the range low to high, inclusive.</a:t>
            </a:r>
          </a:p>
          <a:p>
            <a:r>
              <a:rPr lang="en-US" sz="1600" dirty="0" smtClean="0">
                <a:solidFill>
                  <a:srgbClr val="0000FF"/>
                </a:solidFill>
                <a:latin typeface="Courier New" charset="0"/>
              </a:rPr>
              <a:t> */</a:t>
            </a:r>
          </a:p>
          <a:p>
            <a:endParaRPr lang="en-US" sz="1600" dirty="0" smtClean="0">
              <a:latin typeface="Courier New" charset="0"/>
            </a:endParaRPr>
          </a:p>
          <a:p>
            <a:r>
              <a:rPr lang="en-US" sz="1600" dirty="0" err="1" smtClean="0">
                <a:latin typeface="Courier New" charset="0"/>
              </a:rPr>
              <a:t>int</a:t>
            </a:r>
            <a:r>
              <a:rPr lang="en-US" sz="1600" dirty="0" smtClean="0">
                <a:latin typeface="Courier New" charset="0"/>
              </a:rPr>
              <a:t> </a:t>
            </a:r>
            <a:r>
              <a:rPr lang="en-US" sz="1600" dirty="0" err="1" smtClean="0">
                <a:latin typeface="Courier New" charset="0"/>
              </a:rPr>
              <a:t>randomInteger(int</a:t>
            </a:r>
            <a:r>
              <a:rPr lang="en-US" sz="1600" dirty="0" smtClean="0">
                <a:latin typeface="Courier New" charset="0"/>
              </a:rPr>
              <a:t> low, </a:t>
            </a:r>
            <a:r>
              <a:rPr lang="en-US" sz="1600" dirty="0" err="1" smtClean="0">
                <a:latin typeface="Courier New" charset="0"/>
              </a:rPr>
              <a:t>int</a:t>
            </a:r>
            <a:r>
              <a:rPr lang="en-US" sz="1600" dirty="0" smtClean="0">
                <a:latin typeface="Courier New" charset="0"/>
              </a:rPr>
              <a:t> high);</a:t>
            </a:r>
          </a:p>
          <a:p>
            <a:endParaRPr lang="en-US" sz="1600" dirty="0" smtClean="0">
              <a:latin typeface="Courier New" charset="0"/>
            </a:endParaRPr>
          </a:p>
          <a:p>
            <a:endParaRPr lang="en-US" sz="1600" dirty="0" smtClean="0">
              <a:latin typeface="Courier New" charset="0"/>
            </a:endParaRP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random.h</a:t>
            </a:r>
            <a:r>
              <a:rPr lang="en-US" sz="4000" dirty="0" smtClean="0">
                <a:solidFill>
                  <a:srgbClr val="FF0000"/>
                </a:solidFill>
              </a:rPr>
              <a:t> Interface</a:t>
            </a:r>
            <a:endParaRPr lang="en-US" sz="4000" dirty="0">
              <a:solidFill>
                <a:srgbClr val="FF0000"/>
              </a:solidFill>
            </a:endParaRP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262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2627" name="Text Box 3"/>
          <p:cNvSpPr txBox="1">
            <a:spLocks noChangeArrowheads="1"/>
          </p:cNvSpPr>
          <p:nvPr/>
        </p:nvSpPr>
        <p:spPr bwMode="auto">
          <a:xfrm>
            <a:off x="373063" y="1193800"/>
            <a:ext cx="8440737" cy="4708982"/>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random.h</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exports functions for generating pseudorandom numbers.</a:t>
            </a:r>
          </a:p>
          <a:p>
            <a:r>
              <a:rPr lang="en-US" sz="1600" dirty="0" smtClean="0">
                <a:solidFill>
                  <a:srgbClr val="0000FF"/>
                </a:solidFill>
                <a:latin typeface="Courier New" charset="0"/>
              </a:rPr>
              <a:t> */</a:t>
            </a:r>
          </a:p>
          <a:p>
            <a:endParaRPr lang="en-US" sz="1200" dirty="0" smtClean="0">
              <a:latin typeface="Courier New" charset="0"/>
            </a:endParaRPr>
          </a:p>
          <a:p>
            <a:r>
              <a:rPr lang="en-US" sz="1600" dirty="0" smtClean="0">
                <a:latin typeface="Courier New" charset="0"/>
              </a:rPr>
              <a:t>#</a:t>
            </a:r>
            <a:r>
              <a:rPr lang="en-US" sz="1600" dirty="0" err="1" smtClean="0">
                <a:latin typeface="Courier New" charset="0"/>
              </a:rPr>
              <a:t>ifndef</a:t>
            </a:r>
            <a:r>
              <a:rPr lang="en-US" sz="1600" dirty="0" smtClean="0">
                <a:latin typeface="Courier New" charset="0"/>
              </a:rPr>
              <a:t> _</a:t>
            </a:r>
            <a:r>
              <a:rPr lang="en-US" sz="1600" dirty="0" err="1" smtClean="0">
                <a:latin typeface="Courier New" charset="0"/>
              </a:rPr>
              <a:t>random_h</a:t>
            </a:r>
            <a:endParaRPr lang="en-US" sz="1600" dirty="0" smtClean="0">
              <a:latin typeface="Courier New" charset="0"/>
            </a:endParaRPr>
          </a:p>
          <a:p>
            <a:r>
              <a:rPr lang="en-US" sz="1600" dirty="0" smtClean="0">
                <a:latin typeface="Courier New" charset="0"/>
              </a:rPr>
              <a:t>#define _</a:t>
            </a:r>
            <a:r>
              <a:rPr lang="en-US" sz="1600" dirty="0" err="1" smtClean="0">
                <a:latin typeface="Courier New" charset="0"/>
              </a:rPr>
              <a:t>random_h</a:t>
            </a:r>
            <a:endParaRPr lang="en-US" sz="1600" dirty="0" smtClean="0">
              <a:latin typeface="Courier New" charset="0"/>
            </a:endParaRPr>
          </a:p>
          <a:p>
            <a:endParaRPr lang="en-US" sz="1600" dirty="0" smtClean="0">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Function: </a:t>
            </a:r>
            <a:r>
              <a:rPr lang="en-US" sz="1600" dirty="0" err="1" smtClean="0">
                <a:solidFill>
                  <a:srgbClr val="0000FF"/>
                </a:solidFill>
                <a:latin typeface="Courier New" charset="0"/>
              </a:rPr>
              <a:t>randomInteger</a:t>
            </a:r>
            <a:endParaRPr lang="en-US" sz="1600" dirty="0" smtClean="0">
              <a:solidFill>
                <a:srgbClr val="0000FF"/>
              </a:solidFill>
              <a:latin typeface="Courier New" charset="0"/>
            </a:endParaRPr>
          </a:p>
          <a:p>
            <a:r>
              <a:rPr lang="en-US" sz="1600" dirty="0" smtClean="0">
                <a:solidFill>
                  <a:srgbClr val="0000FF"/>
                </a:solidFill>
                <a:latin typeface="Courier New" charset="0"/>
              </a:rPr>
              <a:t> * Usage: </a:t>
            </a:r>
            <a:r>
              <a:rPr lang="en-US" sz="1600" dirty="0" err="1" smtClean="0">
                <a:solidFill>
                  <a:srgbClr val="0000FF"/>
                </a:solidFill>
                <a:latin typeface="Courier New" charset="0"/>
              </a:rPr>
              <a:t>int</a:t>
            </a:r>
            <a:r>
              <a:rPr lang="en-US" sz="1600" dirty="0" smtClean="0">
                <a:solidFill>
                  <a:srgbClr val="0000FF"/>
                </a:solidFill>
                <a:latin typeface="Courier New" charset="0"/>
              </a:rPr>
              <a:t> </a:t>
            </a:r>
            <a:r>
              <a:rPr lang="en-US" sz="1600" dirty="0" err="1" smtClean="0">
                <a:solidFill>
                  <a:srgbClr val="0000FF"/>
                </a:solidFill>
                <a:latin typeface="Courier New" charset="0"/>
              </a:rPr>
              <a:t>n</a:t>
            </a:r>
            <a:r>
              <a:rPr lang="en-US" sz="1600" dirty="0" smtClean="0">
                <a:solidFill>
                  <a:srgbClr val="0000FF"/>
                </a:solidFill>
                <a:latin typeface="Courier New" charset="0"/>
              </a:rPr>
              <a:t> = </a:t>
            </a:r>
            <a:r>
              <a:rPr lang="en-US" sz="1600" dirty="0" err="1" smtClean="0">
                <a:solidFill>
                  <a:srgbClr val="0000FF"/>
                </a:solidFill>
                <a:latin typeface="Courier New" charset="0"/>
              </a:rPr>
              <a:t>randomInteger(low</a:t>
            </a:r>
            <a:r>
              <a:rPr lang="en-US" sz="1600" dirty="0" smtClean="0">
                <a:solidFill>
                  <a:srgbClr val="0000FF"/>
                </a:solidFill>
                <a:latin typeface="Courier New" charset="0"/>
              </a:rPr>
              <a:t>, high);</a:t>
            </a:r>
          </a:p>
          <a:p>
            <a:r>
              <a:rPr lang="en-US" sz="1600" dirty="0" smtClean="0">
                <a:solidFill>
                  <a:srgbClr val="0000FF"/>
                </a:solidFill>
                <a:latin typeface="Courier New" charset="0"/>
              </a:rPr>
              <a:t> * ----------------------------------------</a:t>
            </a:r>
          </a:p>
          <a:p>
            <a:r>
              <a:rPr lang="en-US" sz="1600" dirty="0" smtClean="0">
                <a:solidFill>
                  <a:srgbClr val="0000FF"/>
                </a:solidFill>
                <a:latin typeface="Courier New" charset="0"/>
              </a:rPr>
              <a:t> * Returns a random integer in the range low to high, inclusive.</a:t>
            </a:r>
          </a:p>
          <a:p>
            <a:r>
              <a:rPr lang="en-US" sz="1600" dirty="0" smtClean="0">
                <a:solidFill>
                  <a:srgbClr val="0000FF"/>
                </a:solidFill>
                <a:latin typeface="Courier New" charset="0"/>
              </a:rPr>
              <a:t> */</a:t>
            </a:r>
          </a:p>
          <a:p>
            <a:endParaRPr lang="en-US" sz="1600" dirty="0" smtClean="0">
              <a:latin typeface="Courier New" charset="0"/>
            </a:endParaRPr>
          </a:p>
          <a:p>
            <a:r>
              <a:rPr lang="en-US" sz="1600" dirty="0" err="1" smtClean="0">
                <a:latin typeface="Courier New" charset="0"/>
              </a:rPr>
              <a:t>int</a:t>
            </a:r>
            <a:r>
              <a:rPr lang="en-US" sz="1600" dirty="0" smtClean="0">
                <a:latin typeface="Courier New" charset="0"/>
              </a:rPr>
              <a:t> </a:t>
            </a:r>
            <a:r>
              <a:rPr lang="en-US" sz="1600" dirty="0" err="1" smtClean="0">
                <a:latin typeface="Courier New" charset="0"/>
              </a:rPr>
              <a:t>randomInteger(int</a:t>
            </a:r>
            <a:r>
              <a:rPr lang="en-US" sz="1600" dirty="0" smtClean="0">
                <a:latin typeface="Courier New" charset="0"/>
              </a:rPr>
              <a:t> low, </a:t>
            </a:r>
            <a:r>
              <a:rPr lang="en-US" sz="1600" dirty="0" err="1" smtClean="0">
                <a:latin typeface="Courier New" charset="0"/>
              </a:rPr>
              <a:t>int</a:t>
            </a:r>
            <a:r>
              <a:rPr lang="en-US" sz="1600" dirty="0" smtClean="0">
                <a:latin typeface="Courier New" charset="0"/>
              </a:rPr>
              <a:t> high);</a:t>
            </a:r>
          </a:p>
          <a:p>
            <a:endParaRPr lang="en-US" sz="1600" dirty="0" smtClean="0">
              <a:latin typeface="Courier New" charset="0"/>
            </a:endParaRPr>
          </a:p>
          <a:p>
            <a:endParaRPr lang="en-US" sz="1600" dirty="0" smtClean="0">
              <a:latin typeface="Courier New" charset="0"/>
            </a:endParaRPr>
          </a:p>
        </p:txBody>
      </p:sp>
      <p:grpSp>
        <p:nvGrpSpPr>
          <p:cNvPr id="2" name="Group 4"/>
          <p:cNvGrpSpPr>
            <a:grpSpLocks/>
          </p:cNvGrpSpPr>
          <p:nvPr/>
        </p:nvGrpSpPr>
        <p:grpSpPr bwMode="auto">
          <a:xfrm>
            <a:off x="355600" y="1143000"/>
            <a:ext cx="8494713" cy="5559425"/>
            <a:chOff x="240" y="720"/>
            <a:chExt cx="5280" cy="3502"/>
          </a:xfrm>
        </p:grpSpPr>
        <p:sp>
          <p:nvSpPr>
            <p:cNvPr id="92262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r>
                <a:rPr lang="en-US" dirty="0" smtClean="0"/>
                <a:t> </a:t>
              </a:r>
              <a:endParaRPr lang="en-US" dirty="0"/>
            </a:p>
          </p:txBody>
        </p:sp>
        <p:sp>
          <p:nvSpPr>
            <p:cNvPr id="922630" name="Text Box 6"/>
            <p:cNvSpPr txBox="1">
              <a:spLocks noChangeArrowheads="1"/>
            </p:cNvSpPr>
            <p:nvPr/>
          </p:nvSpPr>
          <p:spPr bwMode="auto">
            <a:xfrm>
              <a:off x="251" y="752"/>
              <a:ext cx="5261" cy="3470"/>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Function: </a:t>
              </a:r>
              <a:r>
                <a:rPr lang="en-US" sz="1600" dirty="0" err="1" smtClean="0">
                  <a:solidFill>
                    <a:srgbClr val="0000FF"/>
                  </a:solidFill>
                  <a:latin typeface="Courier New" charset="0"/>
                </a:rPr>
                <a:t>randomReal</a:t>
              </a:r>
              <a:endParaRPr lang="en-US" sz="1600" dirty="0" smtClean="0">
                <a:solidFill>
                  <a:srgbClr val="0000FF"/>
                </a:solidFill>
                <a:latin typeface="Courier New" charset="0"/>
              </a:endParaRPr>
            </a:p>
            <a:p>
              <a:r>
                <a:rPr lang="en-US" sz="1600" dirty="0" smtClean="0">
                  <a:solidFill>
                    <a:srgbClr val="0000FF"/>
                  </a:solidFill>
                  <a:latin typeface="Courier New" charset="0"/>
                </a:rPr>
                <a:t> * Usage: double </a:t>
              </a:r>
              <a:r>
                <a:rPr lang="en-US" sz="1600" dirty="0" err="1" smtClean="0">
                  <a:solidFill>
                    <a:srgbClr val="0000FF"/>
                  </a:solidFill>
                  <a:latin typeface="Courier New" charset="0"/>
                </a:rPr>
                <a:t>d</a:t>
              </a:r>
              <a:r>
                <a:rPr lang="en-US" sz="1600" dirty="0" smtClean="0">
                  <a:solidFill>
                    <a:srgbClr val="0000FF"/>
                  </a:solidFill>
                  <a:latin typeface="Courier New" charset="0"/>
                </a:rPr>
                <a:t> = </a:t>
              </a:r>
              <a:r>
                <a:rPr lang="en-US" sz="1600" dirty="0" err="1" smtClean="0">
                  <a:solidFill>
                    <a:srgbClr val="0000FF"/>
                  </a:solidFill>
                  <a:latin typeface="Courier New" charset="0"/>
                </a:rPr>
                <a:t>randomReal(low</a:t>
              </a:r>
              <a:r>
                <a:rPr lang="en-US" sz="1600" dirty="0" smtClean="0">
                  <a:solidFill>
                    <a:srgbClr val="0000FF"/>
                  </a:solidFill>
                  <a:latin typeface="Courier New" charset="0"/>
                </a:rPr>
                <a:t>, high);</a:t>
              </a:r>
            </a:p>
            <a:p>
              <a:r>
                <a:rPr lang="en-US" sz="1600" dirty="0" smtClean="0">
                  <a:solidFill>
                    <a:srgbClr val="0000FF"/>
                  </a:solidFill>
                  <a:latin typeface="Courier New" charset="0"/>
                </a:rPr>
                <a:t> * ----------------------------------------</a:t>
              </a:r>
            </a:p>
            <a:p>
              <a:r>
                <a:rPr lang="en-US" sz="1600" dirty="0" smtClean="0">
                  <a:solidFill>
                    <a:srgbClr val="0000FF"/>
                  </a:solidFill>
                  <a:latin typeface="Courier New" charset="0"/>
                </a:rPr>
                <a:t> * Returns a random number in the half-open interval [low, high).</a:t>
              </a:r>
            </a:p>
            <a:p>
              <a:r>
                <a:rPr lang="en-US" sz="1600" dirty="0" smtClean="0">
                  <a:solidFill>
                    <a:srgbClr val="0000FF"/>
                  </a:solidFill>
                  <a:latin typeface="Courier New" charset="0"/>
                </a:rPr>
                <a:t> * A half-open interval includes the first endpoint but not the </a:t>
              </a:r>
            </a:p>
            <a:p>
              <a:r>
                <a:rPr lang="en-US" sz="1600" dirty="0" smtClean="0">
                  <a:solidFill>
                    <a:srgbClr val="0000FF"/>
                  </a:solidFill>
                  <a:latin typeface="Courier New" charset="0"/>
                </a:rPr>
                <a:t> * second.</a:t>
              </a:r>
            </a:p>
            <a:p>
              <a:r>
                <a:rPr lang="en-US" sz="1600" dirty="0" smtClean="0">
                  <a:solidFill>
                    <a:srgbClr val="0000FF"/>
                  </a:solidFill>
                  <a:latin typeface="Courier New" charset="0"/>
                </a:rPr>
                <a:t> */</a:t>
              </a:r>
            </a:p>
            <a:p>
              <a:endParaRPr lang="en-US" sz="1100" dirty="0" smtClean="0">
                <a:solidFill>
                  <a:srgbClr val="0000FF"/>
                </a:solidFill>
                <a:latin typeface="Courier New" charset="0"/>
              </a:endParaRPr>
            </a:p>
            <a:p>
              <a:r>
                <a:rPr lang="en-US" sz="1600" dirty="0" smtClean="0">
                  <a:solidFill>
                    <a:srgbClr val="000000"/>
                  </a:solidFill>
                  <a:latin typeface="Courier New" charset="0"/>
                </a:rPr>
                <a:t>double </a:t>
              </a:r>
              <a:r>
                <a:rPr lang="en-US" sz="1600" dirty="0" err="1" smtClean="0">
                  <a:solidFill>
                    <a:srgbClr val="000000"/>
                  </a:solidFill>
                  <a:latin typeface="Courier New" charset="0"/>
                </a:rPr>
                <a:t>randomReal(double</a:t>
              </a:r>
              <a:r>
                <a:rPr lang="en-US" sz="1600" dirty="0" smtClean="0">
                  <a:solidFill>
                    <a:srgbClr val="000000"/>
                  </a:solidFill>
                  <a:latin typeface="Courier New" charset="0"/>
                </a:rPr>
                <a:t> low, double high);</a:t>
              </a:r>
            </a:p>
            <a:p>
              <a:endParaRPr lang="en-US" sz="1600" dirty="0" smtClean="0">
                <a:solidFill>
                  <a:srgbClr val="000000"/>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Function: </a:t>
              </a:r>
              <a:r>
                <a:rPr lang="en-US" sz="1600" dirty="0" err="1" smtClean="0">
                  <a:solidFill>
                    <a:srgbClr val="0000FF"/>
                  </a:solidFill>
                  <a:latin typeface="Courier New" charset="0"/>
                </a:rPr>
                <a:t>randomChance</a:t>
              </a:r>
              <a:endParaRPr lang="en-US" sz="1600" dirty="0" smtClean="0">
                <a:solidFill>
                  <a:srgbClr val="0000FF"/>
                </a:solidFill>
                <a:latin typeface="Courier New" charset="0"/>
              </a:endParaRPr>
            </a:p>
            <a:p>
              <a:r>
                <a:rPr lang="en-US" sz="1600" dirty="0" smtClean="0">
                  <a:solidFill>
                    <a:srgbClr val="0000FF"/>
                  </a:solidFill>
                  <a:latin typeface="Courier New" charset="0"/>
                </a:rPr>
                <a:t> * Usage: if (</a:t>
              </a:r>
              <a:r>
                <a:rPr lang="en-US" sz="1600" dirty="0" err="1" smtClean="0">
                  <a:solidFill>
                    <a:srgbClr val="0000FF"/>
                  </a:solidFill>
                  <a:latin typeface="Courier New" charset="0"/>
                </a:rPr>
                <a:t>randomChance(p</a:t>
              </a:r>
              <a:r>
                <a:rPr lang="en-US" sz="1600" dirty="0" smtClean="0">
                  <a:solidFill>
                    <a:srgbClr val="0000FF"/>
                  </a:solidFill>
                  <a:latin typeface="Courier New" charset="0"/>
                </a:rPr>
                <a:t>)) ...</a:t>
              </a:r>
            </a:p>
            <a:p>
              <a:r>
                <a:rPr lang="en-US" sz="1600" dirty="0" smtClean="0">
                  <a:solidFill>
                    <a:srgbClr val="0000FF"/>
                  </a:solidFill>
                  <a:latin typeface="Courier New" charset="0"/>
                </a:rPr>
                <a:t> * -------------------------------</a:t>
              </a:r>
            </a:p>
            <a:p>
              <a:r>
                <a:rPr lang="en-US" sz="1600" dirty="0" smtClean="0">
                  <a:solidFill>
                    <a:srgbClr val="0000FF"/>
                  </a:solidFill>
                  <a:latin typeface="Courier New" charset="0"/>
                </a:rPr>
                <a:t> * Returns true with the probability indicated by </a:t>
              </a:r>
              <a:r>
                <a:rPr lang="en-US" sz="1600" dirty="0" err="1" smtClean="0">
                  <a:solidFill>
                    <a:srgbClr val="0000FF"/>
                  </a:solidFill>
                  <a:latin typeface="Courier New" charset="0"/>
                </a:rPr>
                <a:t>p</a:t>
              </a:r>
              <a:r>
                <a:rPr lang="en-US" sz="1600" dirty="0" smtClean="0">
                  <a:solidFill>
                    <a:srgbClr val="0000FF"/>
                  </a:solidFill>
                  <a:latin typeface="Courier New" charset="0"/>
                </a:rPr>
                <a:t>.  The</a:t>
              </a:r>
            </a:p>
            <a:p>
              <a:r>
                <a:rPr lang="en-US" sz="1600" dirty="0" smtClean="0">
                  <a:solidFill>
                    <a:srgbClr val="0000FF"/>
                  </a:solidFill>
                  <a:latin typeface="Courier New" charset="0"/>
                </a:rPr>
                <a:t> * argument </a:t>
              </a:r>
              <a:r>
                <a:rPr lang="en-US" sz="1600" dirty="0" err="1" smtClean="0">
                  <a:solidFill>
                    <a:srgbClr val="0000FF"/>
                  </a:solidFill>
                  <a:latin typeface="Courier New" charset="0"/>
                </a:rPr>
                <a:t>p</a:t>
              </a:r>
              <a:r>
                <a:rPr lang="en-US" sz="1600" dirty="0" smtClean="0">
                  <a:solidFill>
                    <a:srgbClr val="0000FF"/>
                  </a:solidFill>
                  <a:latin typeface="Courier New" charset="0"/>
                </a:rPr>
                <a:t> must be a floating-point number between 0 (never)</a:t>
              </a:r>
            </a:p>
            <a:p>
              <a:r>
                <a:rPr lang="en-US" sz="1600" dirty="0" smtClean="0">
                  <a:solidFill>
                    <a:srgbClr val="0000FF"/>
                  </a:solidFill>
                  <a:latin typeface="Courier New" charset="0"/>
                </a:rPr>
                <a:t> * and 1 (always).</a:t>
              </a:r>
            </a:p>
            <a:p>
              <a:r>
                <a:rPr lang="en-US" sz="1600" dirty="0" smtClean="0">
                  <a:solidFill>
                    <a:srgbClr val="0000FF"/>
                  </a:solidFill>
                  <a:latin typeface="Courier New" charset="0"/>
                </a:rPr>
                <a:t> */</a:t>
              </a:r>
            </a:p>
            <a:p>
              <a:endParaRPr lang="en-US" sz="1100" dirty="0" smtClean="0">
                <a:solidFill>
                  <a:srgbClr val="000000"/>
                </a:solidFill>
                <a:latin typeface="Courier New" charset="0"/>
              </a:endParaRPr>
            </a:p>
            <a:p>
              <a:r>
                <a:rPr lang="en-US" sz="1600" dirty="0" err="1" smtClean="0">
                  <a:solidFill>
                    <a:srgbClr val="000000"/>
                  </a:solidFill>
                  <a:latin typeface="Courier New" charset="0"/>
                </a:rPr>
                <a:t>bool</a:t>
              </a:r>
              <a:r>
                <a:rPr lang="en-US" sz="1600" dirty="0" smtClean="0">
                  <a:solidFill>
                    <a:srgbClr val="000000"/>
                  </a:solidFill>
                  <a:latin typeface="Courier New" charset="0"/>
                </a:rPr>
                <a:t> </a:t>
              </a:r>
              <a:r>
                <a:rPr lang="en-US" sz="1600" dirty="0" err="1" smtClean="0">
                  <a:solidFill>
                    <a:srgbClr val="000000"/>
                  </a:solidFill>
                  <a:latin typeface="Courier New" charset="0"/>
                </a:rPr>
                <a:t>randomChance(double</a:t>
              </a:r>
              <a:r>
                <a:rPr lang="en-US" sz="1600" dirty="0" smtClean="0">
                  <a:solidFill>
                    <a:srgbClr val="000000"/>
                  </a:solidFill>
                  <a:latin typeface="Courier New" charset="0"/>
                </a:rPr>
                <a:t> </a:t>
              </a:r>
              <a:r>
                <a:rPr lang="en-US" sz="1600" dirty="0" err="1" smtClean="0">
                  <a:solidFill>
                    <a:srgbClr val="000000"/>
                  </a:solidFill>
                  <a:latin typeface="Courier New" charset="0"/>
                </a:rPr>
                <a:t>p</a:t>
              </a:r>
              <a:r>
                <a:rPr lang="en-US" sz="1600" dirty="0" smtClean="0">
                  <a:solidFill>
                    <a:srgbClr val="000000"/>
                  </a:solidFill>
                  <a:latin typeface="Courier New" charset="0"/>
                </a:rPr>
                <a:t>);</a:t>
              </a:r>
            </a:p>
            <a:p>
              <a:endParaRPr lang="en-US" sz="1600" dirty="0">
                <a:solidFill>
                  <a:srgbClr val="000000"/>
                </a:solidFill>
                <a:latin typeface="Courier New" charset="0"/>
              </a:endParaRPr>
            </a:p>
          </p:txBody>
        </p:sp>
      </p:grpSp>
      <p:sp>
        <p:nvSpPr>
          <p:cNvPr id="92263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263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263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random.h</a:t>
            </a:r>
            <a:r>
              <a:rPr lang="en-US" sz="4000" dirty="0" smtClean="0">
                <a:solidFill>
                  <a:srgbClr val="FF0000"/>
                </a:solidFill>
              </a:rPr>
              <a:t> Interface</a:t>
            </a:r>
            <a:endParaRPr lang="en-US" sz="4000" dirty="0">
              <a:solidFill>
                <a:srgbClr val="FF0000"/>
              </a:solidFill>
            </a:endParaRPr>
          </a:p>
        </p:txBody>
      </p:sp>
      <p:sp>
        <p:nvSpPr>
          <p:cNvPr id="92263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2627"/>
                                        </p:tgtEl>
                                        <p:attrNameLst>
                                          <p:attrName>ppt_x</p:attrName>
                                        </p:attrNameLst>
                                      </p:cBhvr>
                                      <p:tavLst>
                                        <p:tav tm="0">
                                          <p:val>
                                            <p:strVal val="ppt_x"/>
                                          </p:val>
                                        </p:tav>
                                        <p:tav tm="100000">
                                          <p:val>
                                            <p:strVal val="ppt_x"/>
                                          </p:val>
                                        </p:tav>
                                      </p:tavLst>
                                    </p:anim>
                                    <p:anim calcmode="lin" valueType="num">
                                      <p:cBhvr additive="base">
                                        <p:cTn id="7" dur="1000"/>
                                        <p:tgtEl>
                                          <p:spTgt spid="922627"/>
                                        </p:tgtEl>
                                        <p:attrNameLst>
                                          <p:attrName>ppt_y</p:attrName>
                                        </p:attrNameLst>
                                      </p:cBhvr>
                                      <p:tavLst>
                                        <p:tav tm="0">
                                          <p:val>
                                            <p:strVal val="ppt_y"/>
                                          </p:val>
                                        </p:tav>
                                        <p:tav tm="100000">
                                          <p:val>
                                            <p:strVal val="0-ppt_h/2"/>
                                          </p:val>
                                        </p:tav>
                                      </p:tavLst>
                                    </p:anim>
                                    <p:set>
                                      <p:cBhvr>
                                        <p:cTn id="8" dur="1" fill="hold">
                                          <p:stCondLst>
                                            <p:cond delay="999"/>
                                          </p:stCondLst>
                                        </p:cTn>
                                        <p:tgtEl>
                                          <p:spTgt spid="92262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627" grpId="0"/>
    </p:bld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262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2627" name="Text Box 3"/>
          <p:cNvSpPr txBox="1">
            <a:spLocks noChangeArrowheads="1"/>
          </p:cNvSpPr>
          <p:nvPr/>
        </p:nvSpPr>
        <p:spPr bwMode="auto">
          <a:xfrm>
            <a:off x="373063" y="1193800"/>
            <a:ext cx="8440737" cy="5355313"/>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Function: </a:t>
            </a:r>
            <a:r>
              <a:rPr lang="en-US" sz="1600" dirty="0" err="1" smtClean="0">
                <a:solidFill>
                  <a:srgbClr val="0000FF"/>
                </a:solidFill>
                <a:latin typeface="Courier New" charset="0"/>
              </a:rPr>
              <a:t>randomReal</a:t>
            </a:r>
            <a:endParaRPr lang="en-US" sz="1600" dirty="0" smtClean="0">
              <a:solidFill>
                <a:srgbClr val="0000FF"/>
              </a:solidFill>
              <a:latin typeface="Courier New" charset="0"/>
            </a:endParaRPr>
          </a:p>
          <a:p>
            <a:r>
              <a:rPr lang="en-US" sz="1600" dirty="0" smtClean="0">
                <a:solidFill>
                  <a:srgbClr val="0000FF"/>
                </a:solidFill>
                <a:latin typeface="Courier New" charset="0"/>
              </a:rPr>
              <a:t> * Usage: double </a:t>
            </a:r>
            <a:r>
              <a:rPr lang="en-US" sz="1600" dirty="0" err="1" smtClean="0">
                <a:solidFill>
                  <a:srgbClr val="0000FF"/>
                </a:solidFill>
                <a:latin typeface="Courier New" charset="0"/>
              </a:rPr>
              <a:t>d</a:t>
            </a:r>
            <a:r>
              <a:rPr lang="en-US" sz="1600" dirty="0" smtClean="0">
                <a:solidFill>
                  <a:srgbClr val="0000FF"/>
                </a:solidFill>
                <a:latin typeface="Courier New" charset="0"/>
              </a:rPr>
              <a:t> = </a:t>
            </a:r>
            <a:r>
              <a:rPr lang="en-US" sz="1600" dirty="0" err="1" smtClean="0">
                <a:solidFill>
                  <a:srgbClr val="0000FF"/>
                </a:solidFill>
                <a:latin typeface="Courier New" charset="0"/>
              </a:rPr>
              <a:t>randomReal(low</a:t>
            </a:r>
            <a:r>
              <a:rPr lang="en-US" sz="1600" dirty="0" smtClean="0">
                <a:solidFill>
                  <a:srgbClr val="0000FF"/>
                </a:solidFill>
                <a:latin typeface="Courier New" charset="0"/>
              </a:rPr>
              <a:t>, high);</a:t>
            </a:r>
          </a:p>
          <a:p>
            <a:r>
              <a:rPr lang="en-US" sz="1600" dirty="0" smtClean="0">
                <a:solidFill>
                  <a:srgbClr val="0000FF"/>
                </a:solidFill>
                <a:latin typeface="Courier New" charset="0"/>
              </a:rPr>
              <a:t> * ----------------------------------------</a:t>
            </a:r>
          </a:p>
          <a:p>
            <a:r>
              <a:rPr lang="en-US" sz="1600" dirty="0" smtClean="0">
                <a:solidFill>
                  <a:srgbClr val="0000FF"/>
                </a:solidFill>
                <a:latin typeface="Courier New" charset="0"/>
              </a:rPr>
              <a:t> * Returns a random number in the half-open interval [low, high).</a:t>
            </a:r>
          </a:p>
          <a:p>
            <a:r>
              <a:rPr lang="en-US" sz="1600" dirty="0" smtClean="0">
                <a:solidFill>
                  <a:srgbClr val="0000FF"/>
                </a:solidFill>
                <a:latin typeface="Courier New" charset="0"/>
              </a:rPr>
              <a:t> * A half-open interval includes the first endpoint but not the </a:t>
            </a:r>
          </a:p>
          <a:p>
            <a:r>
              <a:rPr lang="en-US" sz="1600" dirty="0" smtClean="0">
                <a:solidFill>
                  <a:srgbClr val="0000FF"/>
                </a:solidFill>
                <a:latin typeface="Courier New" charset="0"/>
              </a:rPr>
              <a:t> * second.</a:t>
            </a:r>
          </a:p>
          <a:p>
            <a:r>
              <a:rPr lang="en-US" sz="1600" dirty="0" smtClean="0">
                <a:solidFill>
                  <a:srgbClr val="0000FF"/>
                </a:solidFill>
                <a:latin typeface="Courier New" charset="0"/>
              </a:rPr>
              <a:t> */</a:t>
            </a:r>
          </a:p>
          <a:p>
            <a:endParaRPr lang="en-US" sz="1100" dirty="0" smtClean="0">
              <a:solidFill>
                <a:srgbClr val="0000FF"/>
              </a:solidFill>
              <a:latin typeface="Courier New" charset="0"/>
            </a:endParaRPr>
          </a:p>
          <a:p>
            <a:r>
              <a:rPr lang="en-US" sz="1600" dirty="0" smtClean="0">
                <a:solidFill>
                  <a:srgbClr val="000000"/>
                </a:solidFill>
                <a:latin typeface="Courier New" charset="0"/>
              </a:rPr>
              <a:t>double </a:t>
            </a:r>
            <a:r>
              <a:rPr lang="en-US" sz="1600" dirty="0" err="1" smtClean="0">
                <a:solidFill>
                  <a:srgbClr val="000000"/>
                </a:solidFill>
                <a:latin typeface="Courier New" charset="0"/>
              </a:rPr>
              <a:t>randomReal(double</a:t>
            </a:r>
            <a:r>
              <a:rPr lang="en-US" sz="1600" dirty="0" smtClean="0">
                <a:solidFill>
                  <a:srgbClr val="000000"/>
                </a:solidFill>
                <a:latin typeface="Courier New" charset="0"/>
              </a:rPr>
              <a:t> low, double high);</a:t>
            </a:r>
          </a:p>
          <a:p>
            <a:endParaRPr lang="en-US" sz="1600" dirty="0" smtClean="0">
              <a:solidFill>
                <a:srgbClr val="000000"/>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Function: </a:t>
            </a:r>
            <a:r>
              <a:rPr lang="en-US" sz="1600" dirty="0" err="1" smtClean="0">
                <a:solidFill>
                  <a:srgbClr val="0000FF"/>
                </a:solidFill>
                <a:latin typeface="Courier New" charset="0"/>
              </a:rPr>
              <a:t>randomChance</a:t>
            </a:r>
            <a:endParaRPr lang="en-US" sz="1600" dirty="0" smtClean="0">
              <a:solidFill>
                <a:srgbClr val="0000FF"/>
              </a:solidFill>
              <a:latin typeface="Courier New" charset="0"/>
            </a:endParaRPr>
          </a:p>
          <a:p>
            <a:r>
              <a:rPr lang="en-US" sz="1600" dirty="0" smtClean="0">
                <a:solidFill>
                  <a:srgbClr val="0000FF"/>
                </a:solidFill>
                <a:latin typeface="Courier New" charset="0"/>
              </a:rPr>
              <a:t> * Usage: if (</a:t>
            </a:r>
            <a:r>
              <a:rPr lang="en-US" sz="1600" dirty="0" err="1" smtClean="0">
                <a:solidFill>
                  <a:srgbClr val="0000FF"/>
                </a:solidFill>
                <a:latin typeface="Courier New" charset="0"/>
              </a:rPr>
              <a:t>randomChance(p</a:t>
            </a:r>
            <a:r>
              <a:rPr lang="en-US" sz="1600" dirty="0" smtClean="0">
                <a:solidFill>
                  <a:srgbClr val="0000FF"/>
                </a:solidFill>
                <a:latin typeface="Courier New" charset="0"/>
              </a:rPr>
              <a:t>)) ...</a:t>
            </a:r>
          </a:p>
          <a:p>
            <a:r>
              <a:rPr lang="en-US" sz="1600" dirty="0" smtClean="0">
                <a:solidFill>
                  <a:srgbClr val="0000FF"/>
                </a:solidFill>
                <a:latin typeface="Courier New" charset="0"/>
              </a:rPr>
              <a:t> * -------------------------------</a:t>
            </a:r>
          </a:p>
          <a:p>
            <a:r>
              <a:rPr lang="en-US" sz="1600" dirty="0" smtClean="0">
                <a:solidFill>
                  <a:srgbClr val="0000FF"/>
                </a:solidFill>
                <a:latin typeface="Courier New" charset="0"/>
              </a:rPr>
              <a:t> * Returns true with the probability indicated by </a:t>
            </a:r>
            <a:r>
              <a:rPr lang="en-US" sz="1600" dirty="0" err="1" smtClean="0">
                <a:solidFill>
                  <a:srgbClr val="0000FF"/>
                </a:solidFill>
                <a:latin typeface="Courier New" charset="0"/>
              </a:rPr>
              <a:t>p</a:t>
            </a:r>
            <a:r>
              <a:rPr lang="en-US" sz="1600" dirty="0" smtClean="0">
                <a:solidFill>
                  <a:srgbClr val="0000FF"/>
                </a:solidFill>
                <a:latin typeface="Courier New" charset="0"/>
              </a:rPr>
              <a:t>.  The</a:t>
            </a:r>
          </a:p>
          <a:p>
            <a:r>
              <a:rPr lang="en-US" sz="1600" dirty="0" smtClean="0">
                <a:solidFill>
                  <a:srgbClr val="0000FF"/>
                </a:solidFill>
                <a:latin typeface="Courier New" charset="0"/>
              </a:rPr>
              <a:t> * argument </a:t>
            </a:r>
            <a:r>
              <a:rPr lang="en-US" sz="1600" dirty="0" err="1" smtClean="0">
                <a:solidFill>
                  <a:srgbClr val="0000FF"/>
                </a:solidFill>
                <a:latin typeface="Courier New" charset="0"/>
              </a:rPr>
              <a:t>p</a:t>
            </a:r>
            <a:r>
              <a:rPr lang="en-US" sz="1600" dirty="0" smtClean="0">
                <a:solidFill>
                  <a:srgbClr val="0000FF"/>
                </a:solidFill>
                <a:latin typeface="Courier New" charset="0"/>
              </a:rPr>
              <a:t> must be a floating-point number between 0 (never)</a:t>
            </a:r>
          </a:p>
          <a:p>
            <a:r>
              <a:rPr lang="en-US" sz="1600" dirty="0" smtClean="0">
                <a:solidFill>
                  <a:srgbClr val="0000FF"/>
                </a:solidFill>
                <a:latin typeface="Courier New" charset="0"/>
              </a:rPr>
              <a:t> * and 1 (always).</a:t>
            </a:r>
          </a:p>
          <a:p>
            <a:r>
              <a:rPr lang="en-US" sz="1600" dirty="0" smtClean="0">
                <a:solidFill>
                  <a:srgbClr val="0000FF"/>
                </a:solidFill>
                <a:latin typeface="Courier New" charset="0"/>
              </a:rPr>
              <a:t> */</a:t>
            </a:r>
          </a:p>
          <a:p>
            <a:endParaRPr lang="en-US" sz="1100" dirty="0" smtClean="0">
              <a:solidFill>
                <a:srgbClr val="000000"/>
              </a:solidFill>
              <a:latin typeface="Courier New" charset="0"/>
            </a:endParaRPr>
          </a:p>
          <a:p>
            <a:r>
              <a:rPr lang="en-US" sz="1600" dirty="0" err="1" smtClean="0">
                <a:solidFill>
                  <a:srgbClr val="000000"/>
                </a:solidFill>
                <a:latin typeface="Courier New" charset="0"/>
              </a:rPr>
              <a:t>bool</a:t>
            </a:r>
            <a:r>
              <a:rPr lang="en-US" sz="1600" dirty="0" smtClean="0">
                <a:solidFill>
                  <a:srgbClr val="000000"/>
                </a:solidFill>
                <a:latin typeface="Courier New" charset="0"/>
              </a:rPr>
              <a:t> </a:t>
            </a:r>
            <a:r>
              <a:rPr lang="en-US" sz="1600" dirty="0" err="1" smtClean="0">
                <a:solidFill>
                  <a:srgbClr val="000000"/>
                </a:solidFill>
                <a:latin typeface="Courier New" charset="0"/>
              </a:rPr>
              <a:t>randomChance(double</a:t>
            </a:r>
            <a:r>
              <a:rPr lang="en-US" sz="1600" dirty="0" smtClean="0">
                <a:solidFill>
                  <a:srgbClr val="000000"/>
                </a:solidFill>
                <a:latin typeface="Courier New" charset="0"/>
              </a:rPr>
              <a:t> </a:t>
            </a:r>
            <a:r>
              <a:rPr lang="en-US" sz="1600" dirty="0" err="1" smtClean="0">
                <a:solidFill>
                  <a:srgbClr val="000000"/>
                </a:solidFill>
                <a:latin typeface="Courier New" charset="0"/>
              </a:rPr>
              <a:t>p</a:t>
            </a:r>
            <a:r>
              <a:rPr lang="en-US" sz="1600" dirty="0" smtClean="0">
                <a:solidFill>
                  <a:srgbClr val="000000"/>
                </a:solidFill>
                <a:latin typeface="Courier New" charset="0"/>
              </a:rPr>
              <a:t>);</a:t>
            </a:r>
          </a:p>
          <a:p>
            <a:endParaRPr lang="en-US" sz="1600" dirty="0">
              <a:solidFill>
                <a:srgbClr val="000000"/>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92262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922630" name="Text Box 6"/>
            <p:cNvSpPr txBox="1">
              <a:spLocks noChangeArrowheads="1"/>
            </p:cNvSpPr>
            <p:nvPr/>
          </p:nvSpPr>
          <p:spPr bwMode="auto">
            <a:xfrm>
              <a:off x="251" y="752"/>
              <a:ext cx="5261" cy="2074"/>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Function: </a:t>
              </a:r>
              <a:r>
                <a:rPr lang="en-US" sz="1600" dirty="0" err="1" smtClean="0">
                  <a:solidFill>
                    <a:srgbClr val="0000FF"/>
                  </a:solidFill>
                  <a:latin typeface="Courier New" charset="0"/>
                </a:rPr>
                <a:t>setRandomSeed</a:t>
              </a:r>
              <a:endParaRPr lang="en-US" sz="1600" dirty="0" smtClean="0">
                <a:solidFill>
                  <a:srgbClr val="0000FF"/>
                </a:solidFill>
                <a:latin typeface="Courier New" charset="0"/>
              </a:endParaRPr>
            </a:p>
            <a:p>
              <a:r>
                <a:rPr lang="en-US" sz="1600" dirty="0" smtClean="0">
                  <a:solidFill>
                    <a:srgbClr val="0000FF"/>
                  </a:solidFill>
                  <a:latin typeface="Courier New" charset="0"/>
                </a:rPr>
                <a:t> * Usage: </a:t>
              </a:r>
              <a:r>
                <a:rPr lang="en-US" sz="1600" dirty="0" err="1" smtClean="0">
                  <a:solidFill>
                    <a:srgbClr val="0000FF"/>
                  </a:solidFill>
                  <a:latin typeface="Courier New" charset="0"/>
                </a:rPr>
                <a:t>setRandomSeed(seed</a:t>
              </a:r>
              <a:r>
                <a:rPr lang="en-US" sz="1600" dirty="0" smtClean="0">
                  <a:solidFill>
                    <a:srgbClr val="0000FF"/>
                  </a:solidFill>
                  <a:latin typeface="Courier New" charset="0"/>
                </a:rPr>
                <a:t>);</a:t>
              </a:r>
            </a:p>
            <a:p>
              <a:r>
                <a:rPr lang="en-US" sz="1600" dirty="0" smtClean="0">
                  <a:solidFill>
                    <a:srgbClr val="0000FF"/>
                  </a:solidFill>
                  <a:latin typeface="Courier New" charset="0"/>
                </a:rPr>
                <a:t> * ---------------------------</a:t>
              </a:r>
            </a:p>
            <a:p>
              <a:r>
                <a:rPr lang="en-US" sz="1600" dirty="0" smtClean="0">
                  <a:solidFill>
                    <a:srgbClr val="0000FF"/>
                  </a:solidFill>
                  <a:latin typeface="Courier New" charset="0"/>
                </a:rPr>
                <a:t> * Sets the internal random number seed to the specified value.</a:t>
              </a:r>
            </a:p>
            <a:p>
              <a:r>
                <a:rPr lang="en-US" sz="1600" dirty="0" smtClean="0">
                  <a:solidFill>
                    <a:srgbClr val="0000FF"/>
                  </a:solidFill>
                  <a:latin typeface="Courier New" charset="0"/>
                </a:rPr>
                <a:t> * You can use this function to set a specific starting point</a:t>
              </a:r>
            </a:p>
            <a:p>
              <a:r>
                <a:rPr lang="en-US" sz="1600" dirty="0" smtClean="0">
                  <a:solidFill>
                    <a:srgbClr val="0000FF"/>
                  </a:solidFill>
                  <a:latin typeface="Courier New" charset="0"/>
                </a:rPr>
                <a:t> * for the pseudorandom sequence or to ensure that program</a:t>
              </a:r>
            </a:p>
            <a:p>
              <a:r>
                <a:rPr lang="en-US" sz="1600" dirty="0" smtClean="0">
                  <a:solidFill>
                    <a:srgbClr val="0000FF"/>
                  </a:solidFill>
                  <a:latin typeface="Courier New" charset="0"/>
                </a:rPr>
                <a:t> * behavior is repeatable during the debugging phase.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void </a:t>
              </a:r>
              <a:r>
                <a:rPr lang="en-US" sz="1600" dirty="0" err="1" smtClean="0">
                  <a:solidFill>
                    <a:srgbClr val="000000"/>
                  </a:solidFill>
                  <a:latin typeface="Courier New" charset="0"/>
                </a:rPr>
                <a:t>setRandomSeed(int</a:t>
              </a:r>
              <a:r>
                <a:rPr lang="en-US" sz="1600" dirty="0" smtClean="0">
                  <a:solidFill>
                    <a:srgbClr val="000000"/>
                  </a:solidFill>
                  <a:latin typeface="Courier New" charset="0"/>
                </a:rPr>
                <a:t> seed);</a:t>
              </a:r>
            </a:p>
            <a:p>
              <a:endParaRPr lang="en-US" sz="1600" dirty="0" smtClean="0">
                <a:solidFill>
                  <a:srgbClr val="000000"/>
                </a:solidFill>
                <a:latin typeface="Courier New" charset="0"/>
              </a:endParaRPr>
            </a:p>
            <a:p>
              <a:r>
                <a:rPr lang="en-US" sz="1600" dirty="0" smtClean="0">
                  <a:solidFill>
                    <a:srgbClr val="000000"/>
                  </a:solidFill>
                  <a:latin typeface="Courier New" charset="0"/>
                </a:rPr>
                <a:t>#</a:t>
              </a:r>
              <a:r>
                <a:rPr lang="en-US" sz="1600" dirty="0" err="1" smtClean="0">
                  <a:solidFill>
                    <a:srgbClr val="000000"/>
                  </a:solidFill>
                  <a:latin typeface="Courier New" charset="0"/>
                </a:rPr>
                <a:t>endif</a:t>
              </a:r>
              <a:endParaRPr lang="en-US" sz="1600" dirty="0" smtClean="0">
                <a:solidFill>
                  <a:srgbClr val="000000"/>
                </a:solidFill>
                <a:latin typeface="Courier New" charset="0"/>
              </a:endParaRPr>
            </a:p>
          </p:txBody>
        </p:sp>
      </p:grpSp>
      <p:sp>
        <p:nvSpPr>
          <p:cNvPr id="92263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263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263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random.h</a:t>
            </a:r>
            <a:r>
              <a:rPr lang="en-US" sz="4000" dirty="0" smtClean="0">
                <a:solidFill>
                  <a:srgbClr val="FF0000"/>
                </a:solidFill>
              </a:rPr>
              <a:t> Interface</a:t>
            </a:r>
            <a:endParaRPr lang="en-US" sz="4000" dirty="0">
              <a:solidFill>
                <a:srgbClr val="FF0000"/>
              </a:solidFill>
            </a:endParaRPr>
          </a:p>
        </p:txBody>
      </p:sp>
      <p:sp>
        <p:nvSpPr>
          <p:cNvPr id="92263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2627"/>
                                        </p:tgtEl>
                                        <p:attrNameLst>
                                          <p:attrName>ppt_x</p:attrName>
                                        </p:attrNameLst>
                                      </p:cBhvr>
                                      <p:tavLst>
                                        <p:tav tm="0">
                                          <p:val>
                                            <p:strVal val="ppt_x"/>
                                          </p:val>
                                        </p:tav>
                                        <p:tav tm="100000">
                                          <p:val>
                                            <p:strVal val="ppt_x"/>
                                          </p:val>
                                        </p:tav>
                                      </p:tavLst>
                                    </p:anim>
                                    <p:anim calcmode="lin" valueType="num">
                                      <p:cBhvr additive="base">
                                        <p:cTn id="7" dur="1000"/>
                                        <p:tgtEl>
                                          <p:spTgt spid="922627"/>
                                        </p:tgtEl>
                                        <p:attrNameLst>
                                          <p:attrName>ppt_y</p:attrName>
                                        </p:attrNameLst>
                                      </p:cBhvr>
                                      <p:tavLst>
                                        <p:tav tm="0">
                                          <p:val>
                                            <p:strVal val="ppt_y"/>
                                          </p:val>
                                        </p:tav>
                                        <p:tav tm="100000">
                                          <p:val>
                                            <p:strVal val="0-ppt_h/2"/>
                                          </p:val>
                                        </p:tav>
                                      </p:tavLst>
                                    </p:anim>
                                    <p:set>
                                      <p:cBhvr>
                                        <p:cTn id="8" dur="1" fill="hold">
                                          <p:stCondLst>
                                            <p:cond delay="999"/>
                                          </p:stCondLst>
                                        </p:cTn>
                                        <p:tgtEl>
                                          <p:spTgt spid="92262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627" grpId="0"/>
    </p:bld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0579" name="Text Box 3"/>
          <p:cNvSpPr txBox="1">
            <a:spLocks noChangeArrowheads="1"/>
          </p:cNvSpPr>
          <p:nvPr/>
        </p:nvSpPr>
        <p:spPr bwMode="auto">
          <a:xfrm>
            <a:off x="374904" y="1193800"/>
            <a:ext cx="8440737" cy="4031873"/>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random.cpp</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implements the </a:t>
            </a:r>
            <a:r>
              <a:rPr lang="en-US" sz="1600" dirty="0" err="1" smtClean="0">
                <a:solidFill>
                  <a:srgbClr val="0000FF"/>
                </a:solidFill>
                <a:latin typeface="Courier New" charset="0"/>
              </a:rPr>
              <a:t>random.h</a:t>
            </a:r>
            <a:r>
              <a:rPr lang="en-US" sz="1600" dirty="0" smtClean="0">
                <a:solidFill>
                  <a:srgbClr val="0000FF"/>
                </a:solidFill>
                <a:latin typeface="Courier New" charset="0"/>
              </a:rPr>
              <a:t> interface.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#include &lt;</a:t>
            </a:r>
            <a:r>
              <a:rPr lang="en-US" sz="1600" dirty="0" err="1" smtClean="0">
                <a:solidFill>
                  <a:srgbClr val="000000"/>
                </a:solidFill>
                <a:latin typeface="Courier New" charset="0"/>
              </a:rPr>
              <a:t>cstdlib</a:t>
            </a:r>
            <a:r>
              <a:rPr lang="en-US" sz="1600" dirty="0" smtClean="0">
                <a:solidFill>
                  <a:srgbClr val="000000"/>
                </a:solidFill>
                <a:latin typeface="Courier New" charset="0"/>
              </a:rPr>
              <a:t>&gt;</a:t>
            </a:r>
          </a:p>
          <a:p>
            <a:r>
              <a:rPr lang="en-US" sz="1600" dirty="0" smtClean="0">
                <a:solidFill>
                  <a:srgbClr val="000000"/>
                </a:solidFill>
                <a:latin typeface="Courier New" charset="0"/>
              </a:rPr>
              <a:t>#include &lt;</a:t>
            </a:r>
            <a:r>
              <a:rPr lang="en-US" sz="1600" dirty="0" err="1" smtClean="0">
                <a:solidFill>
                  <a:srgbClr val="000000"/>
                </a:solidFill>
                <a:latin typeface="Courier New" charset="0"/>
              </a:rPr>
              <a:t>cmath</a:t>
            </a:r>
            <a:r>
              <a:rPr lang="en-US" sz="1600" dirty="0" smtClean="0">
                <a:solidFill>
                  <a:srgbClr val="000000"/>
                </a:solidFill>
                <a:latin typeface="Courier New" charset="0"/>
              </a:rPr>
              <a:t>&gt;</a:t>
            </a:r>
          </a:p>
          <a:p>
            <a:r>
              <a:rPr lang="en-US" sz="1600" dirty="0" smtClean="0">
                <a:solidFill>
                  <a:srgbClr val="000000"/>
                </a:solidFill>
                <a:latin typeface="Courier New" charset="0"/>
              </a:rPr>
              <a:t>#include &lt;</a:t>
            </a:r>
            <a:r>
              <a:rPr lang="en-US" sz="1600" dirty="0" err="1" smtClean="0">
                <a:solidFill>
                  <a:srgbClr val="000000"/>
                </a:solidFill>
                <a:latin typeface="Courier New" charset="0"/>
              </a:rPr>
              <a:t>ctime</a:t>
            </a:r>
            <a:r>
              <a:rPr lang="en-US" sz="1600" dirty="0" smtClean="0">
                <a:solidFill>
                  <a:srgbClr val="000000"/>
                </a:solidFill>
                <a:latin typeface="Courier New" charset="0"/>
              </a:rPr>
              <a:t>&gt;</a:t>
            </a:r>
          </a:p>
          <a:p>
            <a:r>
              <a:rPr lang="en-US" sz="1600" dirty="0" smtClean="0">
                <a:solidFill>
                  <a:srgbClr val="000000"/>
                </a:solidFill>
                <a:latin typeface="Courier New" charset="0"/>
              </a:rPr>
              <a:t>#include "</a:t>
            </a:r>
            <a:r>
              <a:rPr lang="en-US" sz="1600" dirty="0" err="1" smtClean="0">
                <a:solidFill>
                  <a:srgbClr val="000000"/>
                </a:solidFill>
                <a:latin typeface="Courier New" charset="0"/>
              </a:rPr>
              <a:t>random.h</a:t>
            </a:r>
            <a:r>
              <a:rPr lang="en-US" sz="1600" dirty="0" smtClean="0">
                <a:solidFill>
                  <a:srgbClr val="000000"/>
                </a:solidFill>
                <a:latin typeface="Courier New" charset="0"/>
              </a:rPr>
              <a:t>"</a:t>
            </a:r>
          </a:p>
          <a:p>
            <a:r>
              <a:rPr lang="en-US" sz="1600" dirty="0" smtClean="0">
                <a:solidFill>
                  <a:srgbClr val="000000"/>
                </a:solidFill>
                <a:latin typeface="Courier New" charset="0"/>
              </a:rPr>
              <a:t>#include "private/</a:t>
            </a:r>
            <a:r>
              <a:rPr lang="en-US" sz="1600" dirty="0" err="1" smtClean="0">
                <a:solidFill>
                  <a:srgbClr val="000000"/>
                </a:solidFill>
                <a:latin typeface="Courier New" charset="0"/>
              </a:rPr>
              <a:t>randompatch.h</a:t>
            </a:r>
            <a:r>
              <a:rPr lang="en-US" sz="1600" dirty="0" smtClean="0">
                <a:solidFill>
                  <a:srgbClr val="000000"/>
                </a:solidFill>
                <a:latin typeface="Courier New" charset="0"/>
              </a:rPr>
              <a:t>"</a:t>
            </a:r>
          </a:p>
          <a:p>
            <a:r>
              <a:rPr lang="en-US" sz="1600" dirty="0" smtClean="0">
                <a:solidFill>
                  <a:srgbClr val="000000"/>
                </a:solidFill>
                <a:latin typeface="Courier New" charset="0"/>
              </a:rPr>
              <a:t>using namespace std;</a:t>
            </a:r>
          </a:p>
          <a:p>
            <a:endParaRPr lang="en-US" sz="1600" dirty="0" smtClean="0">
              <a:solidFill>
                <a:srgbClr val="000000"/>
              </a:solidFill>
              <a:latin typeface="Courier New" charset="0"/>
            </a:endParaRPr>
          </a:p>
          <a:p>
            <a:r>
              <a:rPr lang="en-US" sz="1600" dirty="0" smtClean="0">
                <a:solidFill>
                  <a:srgbClr val="0000FF"/>
                </a:solidFill>
                <a:latin typeface="Courier New" charset="0"/>
              </a:rPr>
              <a:t>/* Private function prototype */</a:t>
            </a:r>
          </a:p>
          <a:p>
            <a:endParaRPr lang="en-US" sz="1600" dirty="0" smtClean="0">
              <a:solidFill>
                <a:srgbClr val="000000"/>
              </a:solidFill>
              <a:latin typeface="Courier New" charset="0"/>
            </a:endParaRPr>
          </a:p>
          <a:p>
            <a:r>
              <a:rPr lang="en-US" sz="1600" dirty="0" smtClean="0">
                <a:solidFill>
                  <a:srgbClr val="000000"/>
                </a:solidFill>
                <a:latin typeface="Courier New" charset="0"/>
              </a:rPr>
              <a:t>static void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endParaRPr lang="en-US" sz="1600" dirty="0" smtClean="0">
              <a:latin typeface="Courier New" charset="0"/>
            </a:endParaRP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random.cpp</a:t>
            </a:r>
            <a:r>
              <a:rPr lang="en-US" sz="4000" dirty="0" smtClean="0">
                <a:solidFill>
                  <a:srgbClr val="FF0000"/>
                </a:solidFill>
              </a:rPr>
              <a:t> Implementation</a:t>
            </a:r>
            <a:endParaRPr lang="en-US" sz="4000" dirty="0">
              <a:solidFill>
                <a:srgbClr val="FF0000"/>
              </a:solidFill>
            </a:endParaRP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262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2627" name="Text Box 3"/>
          <p:cNvSpPr txBox="1">
            <a:spLocks noChangeArrowheads="1"/>
          </p:cNvSpPr>
          <p:nvPr/>
        </p:nvSpPr>
        <p:spPr bwMode="auto">
          <a:xfrm>
            <a:off x="373063" y="1193800"/>
            <a:ext cx="8440737" cy="4031873"/>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random.cpp</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implements the </a:t>
            </a:r>
            <a:r>
              <a:rPr lang="en-US" sz="1600" dirty="0" err="1" smtClean="0">
                <a:solidFill>
                  <a:srgbClr val="0000FF"/>
                </a:solidFill>
                <a:latin typeface="Courier New" charset="0"/>
              </a:rPr>
              <a:t>random.h</a:t>
            </a:r>
            <a:r>
              <a:rPr lang="en-US" sz="1600" dirty="0" smtClean="0">
                <a:solidFill>
                  <a:srgbClr val="0000FF"/>
                </a:solidFill>
                <a:latin typeface="Courier New" charset="0"/>
              </a:rPr>
              <a:t> interface.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#include &lt;</a:t>
            </a:r>
            <a:r>
              <a:rPr lang="en-US" sz="1600" dirty="0" err="1" smtClean="0">
                <a:solidFill>
                  <a:srgbClr val="000000"/>
                </a:solidFill>
                <a:latin typeface="Courier New" charset="0"/>
              </a:rPr>
              <a:t>cstdlib</a:t>
            </a:r>
            <a:r>
              <a:rPr lang="en-US" sz="1600" dirty="0" smtClean="0">
                <a:solidFill>
                  <a:srgbClr val="000000"/>
                </a:solidFill>
                <a:latin typeface="Courier New" charset="0"/>
              </a:rPr>
              <a:t>&gt;</a:t>
            </a:r>
          </a:p>
          <a:p>
            <a:r>
              <a:rPr lang="en-US" sz="1600" dirty="0" smtClean="0">
                <a:solidFill>
                  <a:srgbClr val="000000"/>
                </a:solidFill>
                <a:latin typeface="Courier New" charset="0"/>
              </a:rPr>
              <a:t>#include &lt;</a:t>
            </a:r>
            <a:r>
              <a:rPr lang="en-US" sz="1600" dirty="0" err="1" smtClean="0">
                <a:solidFill>
                  <a:srgbClr val="000000"/>
                </a:solidFill>
                <a:latin typeface="Courier New" charset="0"/>
              </a:rPr>
              <a:t>cmath</a:t>
            </a:r>
            <a:r>
              <a:rPr lang="en-US" sz="1600" dirty="0" smtClean="0">
                <a:solidFill>
                  <a:srgbClr val="000000"/>
                </a:solidFill>
                <a:latin typeface="Courier New" charset="0"/>
              </a:rPr>
              <a:t>&gt;</a:t>
            </a:r>
          </a:p>
          <a:p>
            <a:r>
              <a:rPr lang="en-US" sz="1600" dirty="0" smtClean="0">
                <a:solidFill>
                  <a:srgbClr val="000000"/>
                </a:solidFill>
                <a:latin typeface="Courier New" charset="0"/>
              </a:rPr>
              <a:t>#include &lt;</a:t>
            </a:r>
            <a:r>
              <a:rPr lang="en-US" sz="1600" dirty="0" err="1" smtClean="0">
                <a:solidFill>
                  <a:srgbClr val="000000"/>
                </a:solidFill>
                <a:latin typeface="Courier New" charset="0"/>
              </a:rPr>
              <a:t>ctime</a:t>
            </a:r>
            <a:r>
              <a:rPr lang="en-US" sz="1600" dirty="0" smtClean="0">
                <a:solidFill>
                  <a:srgbClr val="000000"/>
                </a:solidFill>
                <a:latin typeface="Courier New" charset="0"/>
              </a:rPr>
              <a:t>&gt;</a:t>
            </a:r>
          </a:p>
          <a:p>
            <a:r>
              <a:rPr lang="en-US" sz="1600" dirty="0" smtClean="0">
                <a:solidFill>
                  <a:srgbClr val="000000"/>
                </a:solidFill>
                <a:latin typeface="Courier New" charset="0"/>
              </a:rPr>
              <a:t>#include "</a:t>
            </a:r>
            <a:r>
              <a:rPr lang="en-US" sz="1600" dirty="0" err="1" smtClean="0">
                <a:solidFill>
                  <a:srgbClr val="000000"/>
                </a:solidFill>
                <a:latin typeface="Courier New" charset="0"/>
              </a:rPr>
              <a:t>random.h</a:t>
            </a:r>
            <a:r>
              <a:rPr lang="en-US" sz="1600" dirty="0" smtClean="0">
                <a:solidFill>
                  <a:srgbClr val="000000"/>
                </a:solidFill>
                <a:latin typeface="Courier New" charset="0"/>
              </a:rPr>
              <a:t>"</a:t>
            </a:r>
          </a:p>
          <a:p>
            <a:r>
              <a:rPr lang="en-US" sz="1600" dirty="0" smtClean="0">
                <a:solidFill>
                  <a:srgbClr val="000000"/>
                </a:solidFill>
                <a:latin typeface="Courier New" charset="0"/>
              </a:rPr>
              <a:t>#include "private/</a:t>
            </a:r>
            <a:r>
              <a:rPr lang="en-US" sz="1600" dirty="0" err="1" smtClean="0">
                <a:solidFill>
                  <a:srgbClr val="000000"/>
                </a:solidFill>
                <a:latin typeface="Courier New" charset="0"/>
              </a:rPr>
              <a:t>randompatch.h</a:t>
            </a:r>
            <a:r>
              <a:rPr lang="en-US" sz="1600" dirty="0" smtClean="0">
                <a:solidFill>
                  <a:srgbClr val="000000"/>
                </a:solidFill>
                <a:latin typeface="Courier New" charset="0"/>
              </a:rPr>
              <a:t>"</a:t>
            </a:r>
          </a:p>
          <a:p>
            <a:r>
              <a:rPr lang="en-US" sz="1600" dirty="0" smtClean="0">
                <a:solidFill>
                  <a:srgbClr val="000000"/>
                </a:solidFill>
                <a:latin typeface="Courier New" charset="0"/>
              </a:rPr>
              <a:t>using namespace std;</a:t>
            </a:r>
          </a:p>
          <a:p>
            <a:endParaRPr lang="en-US" sz="1600" dirty="0" smtClean="0">
              <a:solidFill>
                <a:srgbClr val="000000"/>
              </a:solidFill>
              <a:latin typeface="Courier New" charset="0"/>
            </a:endParaRPr>
          </a:p>
          <a:p>
            <a:r>
              <a:rPr lang="en-US" sz="1600" dirty="0" smtClean="0">
                <a:solidFill>
                  <a:srgbClr val="0000FF"/>
                </a:solidFill>
                <a:latin typeface="Courier New" charset="0"/>
              </a:rPr>
              <a:t>/* Private function prototype */</a:t>
            </a:r>
          </a:p>
          <a:p>
            <a:endParaRPr lang="en-US" sz="1600" dirty="0" smtClean="0">
              <a:solidFill>
                <a:srgbClr val="000000"/>
              </a:solidFill>
              <a:latin typeface="Courier New" charset="0"/>
            </a:endParaRPr>
          </a:p>
          <a:p>
            <a:r>
              <a:rPr lang="en-US" sz="1600" dirty="0" smtClean="0">
                <a:solidFill>
                  <a:srgbClr val="000000"/>
                </a:solidFill>
                <a:latin typeface="Courier New" charset="0"/>
              </a:rPr>
              <a:t>static void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endParaRPr lang="en-US" sz="1600" dirty="0" smtClean="0">
              <a:latin typeface="Courier New" charset="0"/>
            </a:endParaRPr>
          </a:p>
        </p:txBody>
      </p:sp>
      <p:grpSp>
        <p:nvGrpSpPr>
          <p:cNvPr id="2" name="Group 4"/>
          <p:cNvGrpSpPr>
            <a:grpSpLocks/>
          </p:cNvGrpSpPr>
          <p:nvPr/>
        </p:nvGrpSpPr>
        <p:grpSpPr bwMode="auto">
          <a:xfrm>
            <a:off x="355600" y="1143000"/>
            <a:ext cx="8494713" cy="5313363"/>
            <a:chOff x="240" y="720"/>
            <a:chExt cx="5280" cy="3347"/>
          </a:xfrm>
        </p:grpSpPr>
        <p:sp>
          <p:nvSpPr>
            <p:cNvPr id="92262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922630" name="Text Box 6"/>
            <p:cNvSpPr txBox="1">
              <a:spLocks noChangeArrowheads="1"/>
            </p:cNvSpPr>
            <p:nvPr/>
          </p:nvSpPr>
          <p:spPr bwMode="auto">
            <a:xfrm>
              <a:off x="251" y="752"/>
              <a:ext cx="5261" cy="3315"/>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randomInteger</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code for </a:t>
              </a:r>
              <a:r>
                <a:rPr lang="en-US" sz="1600" dirty="0" err="1" smtClean="0">
                  <a:solidFill>
                    <a:srgbClr val="0000FF"/>
                  </a:solidFill>
                  <a:latin typeface="Courier New" charset="0"/>
                </a:rPr>
                <a:t>randomInteger</a:t>
              </a:r>
              <a:r>
                <a:rPr lang="en-US" sz="1600" dirty="0" smtClean="0">
                  <a:solidFill>
                    <a:srgbClr val="0000FF"/>
                  </a:solidFill>
                  <a:latin typeface="Courier New" charset="0"/>
                </a:rPr>
                <a:t> produces the number in four steps:</a:t>
              </a:r>
            </a:p>
            <a:p>
              <a:r>
                <a:rPr lang="en-US" sz="1600" dirty="0" smtClean="0">
                  <a:solidFill>
                    <a:srgbClr val="0000FF"/>
                  </a:solidFill>
                  <a:latin typeface="Courier New" charset="0"/>
                </a:rPr>
                <a:t> *</a:t>
              </a:r>
            </a:p>
            <a:p>
              <a:r>
                <a:rPr lang="en-US" sz="1600" dirty="0" smtClean="0">
                  <a:solidFill>
                    <a:srgbClr val="0000FF"/>
                  </a:solidFill>
                  <a:latin typeface="Courier New" charset="0"/>
                </a:rPr>
                <a:t> * 1. Generate a random real number </a:t>
              </a:r>
              <a:r>
                <a:rPr lang="en-US" sz="1600" dirty="0" err="1" smtClean="0">
                  <a:solidFill>
                    <a:srgbClr val="0000FF"/>
                  </a:solidFill>
                  <a:latin typeface="Courier New" charset="0"/>
                </a:rPr>
                <a:t>d</a:t>
              </a:r>
              <a:r>
                <a:rPr lang="en-US" sz="1600" dirty="0" smtClean="0">
                  <a:solidFill>
                    <a:srgbClr val="0000FF"/>
                  </a:solidFill>
                  <a:latin typeface="Courier New" charset="0"/>
                </a:rPr>
                <a:t> in the range [0 .. 1).</a:t>
              </a:r>
            </a:p>
            <a:p>
              <a:r>
                <a:rPr lang="en-US" sz="1600" dirty="0" smtClean="0">
                  <a:solidFill>
                    <a:srgbClr val="0000FF"/>
                  </a:solidFill>
                  <a:latin typeface="Courier New" charset="0"/>
                </a:rPr>
                <a:t> * 2. Scale the number to the range [0 .. N).</a:t>
              </a:r>
            </a:p>
            <a:p>
              <a:r>
                <a:rPr lang="en-US" sz="1600" dirty="0" smtClean="0">
                  <a:solidFill>
                    <a:srgbClr val="0000FF"/>
                  </a:solidFill>
                  <a:latin typeface="Courier New" charset="0"/>
                </a:rPr>
                <a:t> * 3. Translate the number so that the range starts at low.</a:t>
              </a:r>
            </a:p>
            <a:p>
              <a:r>
                <a:rPr lang="en-US" sz="1600" dirty="0" smtClean="0">
                  <a:solidFill>
                    <a:srgbClr val="0000FF"/>
                  </a:solidFill>
                  <a:latin typeface="Courier New" charset="0"/>
                </a:rPr>
                <a:t> * 4. Truncate the result to the next lower integer.</a:t>
              </a:r>
            </a:p>
            <a:p>
              <a:r>
                <a:rPr lang="en-US" sz="1600" dirty="0" smtClean="0">
                  <a:solidFill>
                    <a:srgbClr val="0000FF"/>
                  </a:solidFill>
                  <a:latin typeface="Courier New" charset="0"/>
                </a:rPr>
                <a:t> *</a:t>
              </a:r>
            </a:p>
            <a:p>
              <a:r>
                <a:rPr lang="en-US" sz="1600" dirty="0" smtClean="0">
                  <a:solidFill>
                    <a:srgbClr val="0000FF"/>
                  </a:solidFill>
                  <a:latin typeface="Courier New" charset="0"/>
                </a:rPr>
                <a:t> * The implementation is complicated by the fact that both the</a:t>
              </a:r>
            </a:p>
            <a:p>
              <a:r>
                <a:rPr lang="en-US" sz="1600" dirty="0" smtClean="0">
                  <a:solidFill>
                    <a:srgbClr val="0000FF"/>
                  </a:solidFill>
                  <a:latin typeface="Courier New" charset="0"/>
                </a:rPr>
                <a:t> * expression RAND_MAX + 1 and the expression high - low + 1 can</a:t>
              </a:r>
            </a:p>
            <a:p>
              <a:r>
                <a:rPr lang="en-US" sz="1600" dirty="0" smtClean="0">
                  <a:solidFill>
                    <a:srgbClr val="0000FF"/>
                  </a:solidFill>
                  <a:latin typeface="Courier New" charset="0"/>
                </a:rPr>
                <a:t> * overflow the integer range.</a:t>
              </a:r>
            </a:p>
            <a:p>
              <a:r>
                <a:rPr lang="en-US" sz="1600" dirty="0" smtClean="0">
                  <a:solidFill>
                    <a:srgbClr val="0000FF"/>
                  </a:solidFill>
                  <a:latin typeface="Courier New" charset="0"/>
                </a:rPr>
                <a:t> */</a:t>
              </a:r>
            </a:p>
            <a:p>
              <a:endParaRPr lang="en-US" sz="1600" dirty="0" smtClean="0">
                <a:solidFill>
                  <a:srgbClr val="0000FF"/>
                </a:solidFill>
                <a:latin typeface="Courier New" charset="0"/>
              </a:endParaRPr>
            </a:p>
            <a:p>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randomInteger(int</a:t>
              </a:r>
              <a:r>
                <a:rPr lang="en-US" sz="1600" dirty="0" smtClean="0">
                  <a:solidFill>
                    <a:srgbClr val="000000"/>
                  </a:solidFill>
                  <a:latin typeface="Courier New" charset="0"/>
                </a:rPr>
                <a:t> low, </a:t>
              </a:r>
              <a:r>
                <a:rPr lang="en-US" sz="1600" dirty="0" err="1" smtClean="0">
                  <a:solidFill>
                    <a:srgbClr val="000000"/>
                  </a:solidFill>
                  <a:latin typeface="Courier New" charset="0"/>
                </a:rPr>
                <a:t>int</a:t>
              </a:r>
              <a:r>
                <a:rPr lang="en-US" sz="1600" dirty="0" smtClean="0">
                  <a:solidFill>
                    <a:srgbClr val="000000"/>
                  </a:solidFill>
                  <a:latin typeface="Courier New" charset="0"/>
                </a:rPr>
                <a:t> high) {</a:t>
              </a:r>
            </a:p>
            <a:p>
              <a:r>
                <a:rPr lang="en-US" sz="1600" dirty="0" smtClean="0">
                  <a:solidFill>
                    <a:srgbClr val="000000"/>
                  </a:solidFill>
                  <a:latin typeface="Courier New" charset="0"/>
                </a:rPr>
                <a:t>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p>
            <a:p>
              <a:r>
                <a:rPr lang="en-US" sz="1600" dirty="0" smtClean="0">
                  <a:solidFill>
                    <a:srgbClr val="000000"/>
                  </a:solidFill>
                  <a:latin typeface="Courier New" charset="0"/>
                </a:rPr>
                <a:t>   double </a:t>
              </a:r>
              <a:r>
                <a:rPr lang="en-US" sz="1600" dirty="0" err="1" smtClean="0">
                  <a:solidFill>
                    <a:srgbClr val="000000"/>
                  </a:solidFill>
                  <a:latin typeface="Courier New" charset="0"/>
                </a:rPr>
                <a:t>d</a:t>
              </a:r>
              <a:r>
                <a:rPr lang="en-US" sz="1600" dirty="0" smtClean="0">
                  <a:solidFill>
                    <a:srgbClr val="000000"/>
                  </a:solidFill>
                  <a:latin typeface="Courier New" charset="0"/>
                </a:rPr>
                <a:t> = rand() / (</a:t>
              </a:r>
              <a:r>
                <a:rPr lang="en-US" sz="1600" dirty="0" err="1" smtClean="0">
                  <a:solidFill>
                    <a:srgbClr val="000000"/>
                  </a:solidFill>
                  <a:latin typeface="Courier New" charset="0"/>
                </a:rPr>
                <a:t>double(RAND_MAX</a:t>
              </a:r>
              <a:r>
                <a:rPr lang="en-US" sz="1600" dirty="0" smtClean="0">
                  <a:solidFill>
                    <a:srgbClr val="000000"/>
                  </a:solidFill>
                  <a:latin typeface="Courier New" charset="0"/>
                </a:rPr>
                <a:t>) + 1);</a:t>
              </a:r>
            </a:p>
            <a:p>
              <a:r>
                <a:rPr lang="en-US" sz="1600" dirty="0" smtClean="0">
                  <a:solidFill>
                    <a:srgbClr val="000000"/>
                  </a:solidFill>
                  <a:latin typeface="Courier New" charset="0"/>
                </a:rPr>
                <a:t>   double </a:t>
              </a:r>
              <a:r>
                <a:rPr lang="en-US" sz="1600" dirty="0" err="1" smtClean="0">
                  <a:solidFill>
                    <a:srgbClr val="000000"/>
                  </a:solidFill>
                  <a:latin typeface="Courier New" charset="0"/>
                </a:rPr>
                <a:t>s</a:t>
              </a:r>
              <a:r>
                <a:rPr lang="en-US" sz="1600" dirty="0" smtClean="0">
                  <a:solidFill>
                    <a:srgbClr val="000000"/>
                  </a:solidFill>
                  <a:latin typeface="Courier New" charset="0"/>
                </a:rPr>
                <a:t> = </a:t>
              </a:r>
              <a:r>
                <a:rPr lang="en-US" sz="1600" dirty="0" err="1" smtClean="0">
                  <a:solidFill>
                    <a:srgbClr val="000000"/>
                  </a:solidFill>
                  <a:latin typeface="Courier New" charset="0"/>
                </a:rPr>
                <a:t>d</a:t>
              </a:r>
              <a:r>
                <a:rPr lang="en-US" sz="1600" dirty="0" smtClean="0">
                  <a:solidFill>
                    <a:srgbClr val="000000"/>
                  </a:solidFill>
                  <a:latin typeface="Courier New" charset="0"/>
                </a:rPr>
                <a:t> * (</a:t>
              </a:r>
              <a:r>
                <a:rPr lang="en-US" sz="1600" dirty="0" err="1" smtClean="0">
                  <a:solidFill>
                    <a:srgbClr val="000000"/>
                  </a:solidFill>
                  <a:latin typeface="Courier New" charset="0"/>
                </a:rPr>
                <a:t>double(high</a:t>
              </a:r>
              <a:r>
                <a:rPr lang="en-US" sz="1600" dirty="0" smtClean="0">
                  <a:solidFill>
                    <a:srgbClr val="000000"/>
                  </a:solidFill>
                  <a:latin typeface="Courier New" charset="0"/>
                </a:rPr>
                <a:t>) - low + 1);</a:t>
              </a:r>
            </a:p>
            <a:p>
              <a:r>
                <a:rPr lang="en-US" sz="1600" dirty="0" smtClean="0">
                  <a:solidFill>
                    <a:srgbClr val="000000"/>
                  </a:solidFill>
                  <a:latin typeface="Courier New" charset="0"/>
                </a:rPr>
                <a:t>   return </a:t>
              </a:r>
              <a:r>
                <a:rPr lang="en-US" sz="1600" dirty="0" err="1" smtClean="0">
                  <a:solidFill>
                    <a:srgbClr val="000000"/>
                  </a:solidFill>
                  <a:latin typeface="Courier New" charset="0"/>
                </a:rPr>
                <a:t>int(floor(low</a:t>
              </a:r>
              <a:r>
                <a:rPr lang="en-US" sz="1600" dirty="0" smtClean="0">
                  <a:solidFill>
                    <a:srgbClr val="000000"/>
                  </a:solidFill>
                  <a:latin typeface="Courier New" charset="0"/>
                </a:rPr>
                <a:t> + </a:t>
              </a:r>
              <a:r>
                <a:rPr lang="en-US" sz="1600" dirty="0" err="1" smtClean="0">
                  <a:solidFill>
                    <a:srgbClr val="000000"/>
                  </a:solidFill>
                  <a:latin typeface="Courier New" charset="0"/>
                </a:rPr>
                <a:t>s</a:t>
              </a:r>
              <a:r>
                <a:rPr lang="en-US" sz="1600" dirty="0" smtClean="0">
                  <a:solidFill>
                    <a:srgbClr val="000000"/>
                  </a:solidFill>
                  <a:latin typeface="Courier New" charset="0"/>
                </a:rPr>
                <a:t>));</a:t>
              </a:r>
            </a:p>
            <a:p>
              <a:r>
                <a:rPr lang="en-US" sz="1600" dirty="0" smtClean="0">
                  <a:solidFill>
                    <a:srgbClr val="000000"/>
                  </a:solidFill>
                  <a:latin typeface="Courier New" charset="0"/>
                </a:rPr>
                <a:t>}</a:t>
              </a:r>
              <a:endParaRPr lang="en-US" sz="1600" dirty="0">
                <a:solidFill>
                  <a:srgbClr val="000000"/>
                </a:solidFill>
                <a:latin typeface="Courier New" charset="0"/>
              </a:endParaRPr>
            </a:p>
          </p:txBody>
        </p:sp>
      </p:grpSp>
      <p:sp>
        <p:nvSpPr>
          <p:cNvPr id="92263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263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2633"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a:t>
            </a:r>
            <a:r>
              <a:rPr lang="en-US" sz="3600" b="1" dirty="0" err="1" smtClean="0">
                <a:solidFill>
                  <a:srgbClr val="FF0000"/>
                </a:solidFill>
                <a:latin typeface="Courier New" charset="0"/>
              </a:rPr>
              <a:t>random.cpp</a:t>
            </a:r>
            <a:r>
              <a:rPr lang="en-US" sz="4000" dirty="0" smtClean="0">
                <a:solidFill>
                  <a:srgbClr val="FF0000"/>
                </a:solidFill>
              </a:rPr>
              <a:t> Implementation</a:t>
            </a:r>
            <a:endParaRPr lang="en-US" sz="4000" dirty="0">
              <a:solidFill>
                <a:srgbClr val="FF0000"/>
              </a:solidFill>
            </a:endParaRPr>
          </a:p>
        </p:txBody>
      </p:sp>
      <p:sp>
        <p:nvSpPr>
          <p:cNvPr id="92263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2627"/>
                                        </p:tgtEl>
                                        <p:attrNameLst>
                                          <p:attrName>ppt_x</p:attrName>
                                        </p:attrNameLst>
                                      </p:cBhvr>
                                      <p:tavLst>
                                        <p:tav tm="0">
                                          <p:val>
                                            <p:strVal val="ppt_x"/>
                                          </p:val>
                                        </p:tav>
                                        <p:tav tm="100000">
                                          <p:val>
                                            <p:strVal val="ppt_x"/>
                                          </p:val>
                                        </p:tav>
                                      </p:tavLst>
                                    </p:anim>
                                    <p:anim calcmode="lin" valueType="num">
                                      <p:cBhvr additive="base">
                                        <p:cTn id="7" dur="1000"/>
                                        <p:tgtEl>
                                          <p:spTgt spid="922627"/>
                                        </p:tgtEl>
                                        <p:attrNameLst>
                                          <p:attrName>ppt_y</p:attrName>
                                        </p:attrNameLst>
                                      </p:cBhvr>
                                      <p:tavLst>
                                        <p:tav tm="0">
                                          <p:val>
                                            <p:strVal val="ppt_y"/>
                                          </p:val>
                                        </p:tav>
                                        <p:tav tm="100000">
                                          <p:val>
                                            <p:strVal val="0-ppt_h/2"/>
                                          </p:val>
                                        </p:tav>
                                      </p:tavLst>
                                    </p:anim>
                                    <p:set>
                                      <p:cBhvr>
                                        <p:cTn id="8" dur="1" fill="hold">
                                          <p:stCondLst>
                                            <p:cond delay="999"/>
                                          </p:stCondLst>
                                        </p:cTn>
                                        <p:tgtEl>
                                          <p:spTgt spid="92262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627" grpId="0"/>
    </p:bld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262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2627" name="Text Box 3"/>
          <p:cNvSpPr txBox="1">
            <a:spLocks noChangeArrowheads="1"/>
          </p:cNvSpPr>
          <p:nvPr/>
        </p:nvSpPr>
        <p:spPr bwMode="auto">
          <a:xfrm>
            <a:off x="373063" y="1193800"/>
            <a:ext cx="8440737" cy="5262980"/>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randomInteger</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code for </a:t>
            </a:r>
            <a:r>
              <a:rPr lang="en-US" sz="1600" dirty="0" err="1" smtClean="0">
                <a:solidFill>
                  <a:srgbClr val="0000FF"/>
                </a:solidFill>
                <a:latin typeface="Courier New" charset="0"/>
              </a:rPr>
              <a:t>randomInteger</a:t>
            </a:r>
            <a:r>
              <a:rPr lang="en-US" sz="1600" dirty="0" smtClean="0">
                <a:solidFill>
                  <a:srgbClr val="0000FF"/>
                </a:solidFill>
                <a:latin typeface="Courier New" charset="0"/>
              </a:rPr>
              <a:t> produces the number in four steps:</a:t>
            </a:r>
          </a:p>
          <a:p>
            <a:r>
              <a:rPr lang="en-US" sz="1600" dirty="0" smtClean="0">
                <a:solidFill>
                  <a:srgbClr val="0000FF"/>
                </a:solidFill>
                <a:latin typeface="Courier New" charset="0"/>
              </a:rPr>
              <a:t> *</a:t>
            </a:r>
          </a:p>
          <a:p>
            <a:r>
              <a:rPr lang="en-US" sz="1600" dirty="0" smtClean="0">
                <a:solidFill>
                  <a:srgbClr val="0000FF"/>
                </a:solidFill>
                <a:latin typeface="Courier New" charset="0"/>
              </a:rPr>
              <a:t> * 1. Generate a random real number </a:t>
            </a:r>
            <a:r>
              <a:rPr lang="en-US" sz="1600" dirty="0" err="1" smtClean="0">
                <a:solidFill>
                  <a:srgbClr val="0000FF"/>
                </a:solidFill>
                <a:latin typeface="Courier New" charset="0"/>
              </a:rPr>
              <a:t>d</a:t>
            </a:r>
            <a:r>
              <a:rPr lang="en-US" sz="1600" dirty="0" smtClean="0">
                <a:solidFill>
                  <a:srgbClr val="0000FF"/>
                </a:solidFill>
                <a:latin typeface="Courier New" charset="0"/>
              </a:rPr>
              <a:t> in the range [0 .. 1).</a:t>
            </a:r>
          </a:p>
          <a:p>
            <a:r>
              <a:rPr lang="en-US" sz="1600" dirty="0" smtClean="0">
                <a:solidFill>
                  <a:srgbClr val="0000FF"/>
                </a:solidFill>
                <a:latin typeface="Courier New" charset="0"/>
              </a:rPr>
              <a:t> * 2. Scale the number to the range [0 .. N).</a:t>
            </a:r>
          </a:p>
          <a:p>
            <a:r>
              <a:rPr lang="en-US" sz="1600" dirty="0" smtClean="0">
                <a:solidFill>
                  <a:srgbClr val="0000FF"/>
                </a:solidFill>
                <a:latin typeface="Courier New" charset="0"/>
              </a:rPr>
              <a:t> * 3. Translate the number so that the range starts at low.</a:t>
            </a:r>
          </a:p>
          <a:p>
            <a:r>
              <a:rPr lang="en-US" sz="1600" dirty="0" smtClean="0">
                <a:solidFill>
                  <a:srgbClr val="0000FF"/>
                </a:solidFill>
                <a:latin typeface="Courier New" charset="0"/>
              </a:rPr>
              <a:t> * 4. Truncate the result to the next lower integer.</a:t>
            </a:r>
          </a:p>
          <a:p>
            <a:r>
              <a:rPr lang="en-US" sz="1600" dirty="0" smtClean="0">
                <a:solidFill>
                  <a:srgbClr val="0000FF"/>
                </a:solidFill>
                <a:latin typeface="Courier New" charset="0"/>
              </a:rPr>
              <a:t> *</a:t>
            </a:r>
          </a:p>
          <a:p>
            <a:r>
              <a:rPr lang="en-US" sz="1600" dirty="0" smtClean="0">
                <a:solidFill>
                  <a:srgbClr val="0000FF"/>
                </a:solidFill>
                <a:latin typeface="Courier New" charset="0"/>
              </a:rPr>
              <a:t> * The implementation is complicated by the fact that both the</a:t>
            </a:r>
          </a:p>
          <a:p>
            <a:r>
              <a:rPr lang="en-US" sz="1600" dirty="0" smtClean="0">
                <a:solidFill>
                  <a:srgbClr val="0000FF"/>
                </a:solidFill>
                <a:latin typeface="Courier New" charset="0"/>
              </a:rPr>
              <a:t> * expression RAND_MAX + 1 and the expression high - low + 1 can</a:t>
            </a:r>
          </a:p>
          <a:p>
            <a:r>
              <a:rPr lang="en-US" sz="1600" dirty="0" smtClean="0">
                <a:solidFill>
                  <a:srgbClr val="0000FF"/>
                </a:solidFill>
                <a:latin typeface="Courier New" charset="0"/>
              </a:rPr>
              <a:t> * overflow the integer range.</a:t>
            </a:r>
          </a:p>
          <a:p>
            <a:r>
              <a:rPr lang="en-US" sz="1600" dirty="0" smtClean="0">
                <a:solidFill>
                  <a:srgbClr val="0000FF"/>
                </a:solidFill>
                <a:latin typeface="Courier New" charset="0"/>
              </a:rPr>
              <a:t> */</a:t>
            </a:r>
          </a:p>
          <a:p>
            <a:endParaRPr lang="en-US" sz="1600" dirty="0" smtClean="0">
              <a:solidFill>
                <a:srgbClr val="0000FF"/>
              </a:solidFill>
              <a:latin typeface="Courier New" charset="0"/>
            </a:endParaRPr>
          </a:p>
          <a:p>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randomInteger(int</a:t>
            </a:r>
            <a:r>
              <a:rPr lang="en-US" sz="1600" dirty="0" smtClean="0">
                <a:solidFill>
                  <a:srgbClr val="000000"/>
                </a:solidFill>
                <a:latin typeface="Courier New" charset="0"/>
              </a:rPr>
              <a:t> low, </a:t>
            </a:r>
            <a:r>
              <a:rPr lang="en-US" sz="1600" dirty="0" err="1" smtClean="0">
                <a:solidFill>
                  <a:srgbClr val="000000"/>
                </a:solidFill>
                <a:latin typeface="Courier New" charset="0"/>
              </a:rPr>
              <a:t>int</a:t>
            </a:r>
            <a:r>
              <a:rPr lang="en-US" sz="1600" dirty="0" smtClean="0">
                <a:solidFill>
                  <a:srgbClr val="000000"/>
                </a:solidFill>
                <a:latin typeface="Courier New" charset="0"/>
              </a:rPr>
              <a:t> high) {</a:t>
            </a:r>
          </a:p>
          <a:p>
            <a:r>
              <a:rPr lang="en-US" sz="1600" dirty="0" smtClean="0">
                <a:solidFill>
                  <a:srgbClr val="000000"/>
                </a:solidFill>
                <a:latin typeface="Courier New" charset="0"/>
              </a:rPr>
              <a:t>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p>
          <a:p>
            <a:r>
              <a:rPr lang="en-US" sz="1600" dirty="0" smtClean="0">
                <a:solidFill>
                  <a:srgbClr val="000000"/>
                </a:solidFill>
                <a:latin typeface="Courier New" charset="0"/>
              </a:rPr>
              <a:t>   double </a:t>
            </a:r>
            <a:r>
              <a:rPr lang="en-US" sz="1600" dirty="0" err="1" smtClean="0">
                <a:solidFill>
                  <a:srgbClr val="000000"/>
                </a:solidFill>
                <a:latin typeface="Courier New" charset="0"/>
              </a:rPr>
              <a:t>d</a:t>
            </a:r>
            <a:r>
              <a:rPr lang="en-US" sz="1600" dirty="0" smtClean="0">
                <a:solidFill>
                  <a:srgbClr val="000000"/>
                </a:solidFill>
                <a:latin typeface="Courier New" charset="0"/>
              </a:rPr>
              <a:t> = rand() / (</a:t>
            </a:r>
            <a:r>
              <a:rPr lang="en-US" sz="1600" dirty="0" err="1" smtClean="0">
                <a:solidFill>
                  <a:srgbClr val="000000"/>
                </a:solidFill>
                <a:latin typeface="Courier New" charset="0"/>
              </a:rPr>
              <a:t>double(RAND_MAX</a:t>
            </a:r>
            <a:r>
              <a:rPr lang="en-US" sz="1600" dirty="0" smtClean="0">
                <a:solidFill>
                  <a:srgbClr val="000000"/>
                </a:solidFill>
                <a:latin typeface="Courier New" charset="0"/>
              </a:rPr>
              <a:t>) + 1);</a:t>
            </a:r>
          </a:p>
          <a:p>
            <a:r>
              <a:rPr lang="en-US" sz="1600" dirty="0" smtClean="0">
                <a:solidFill>
                  <a:srgbClr val="000000"/>
                </a:solidFill>
                <a:latin typeface="Courier New" charset="0"/>
              </a:rPr>
              <a:t>   double </a:t>
            </a:r>
            <a:r>
              <a:rPr lang="en-US" sz="1600" dirty="0" err="1" smtClean="0">
                <a:solidFill>
                  <a:srgbClr val="000000"/>
                </a:solidFill>
                <a:latin typeface="Courier New" charset="0"/>
              </a:rPr>
              <a:t>s</a:t>
            </a:r>
            <a:r>
              <a:rPr lang="en-US" sz="1600" dirty="0" smtClean="0">
                <a:solidFill>
                  <a:srgbClr val="000000"/>
                </a:solidFill>
                <a:latin typeface="Courier New" charset="0"/>
              </a:rPr>
              <a:t> = </a:t>
            </a:r>
            <a:r>
              <a:rPr lang="en-US" sz="1600" dirty="0" err="1" smtClean="0">
                <a:solidFill>
                  <a:srgbClr val="000000"/>
                </a:solidFill>
                <a:latin typeface="Courier New" charset="0"/>
              </a:rPr>
              <a:t>d</a:t>
            </a:r>
            <a:r>
              <a:rPr lang="en-US" sz="1600" dirty="0" smtClean="0">
                <a:solidFill>
                  <a:srgbClr val="000000"/>
                </a:solidFill>
                <a:latin typeface="Courier New" charset="0"/>
              </a:rPr>
              <a:t> * (</a:t>
            </a:r>
            <a:r>
              <a:rPr lang="en-US" sz="1600" dirty="0" err="1" smtClean="0">
                <a:solidFill>
                  <a:srgbClr val="000000"/>
                </a:solidFill>
                <a:latin typeface="Courier New" charset="0"/>
              </a:rPr>
              <a:t>double(high</a:t>
            </a:r>
            <a:r>
              <a:rPr lang="en-US" sz="1600" dirty="0" smtClean="0">
                <a:solidFill>
                  <a:srgbClr val="000000"/>
                </a:solidFill>
                <a:latin typeface="Courier New" charset="0"/>
              </a:rPr>
              <a:t>) - low + 1);</a:t>
            </a:r>
          </a:p>
          <a:p>
            <a:r>
              <a:rPr lang="en-US" sz="1600" dirty="0" smtClean="0">
                <a:solidFill>
                  <a:srgbClr val="000000"/>
                </a:solidFill>
                <a:latin typeface="Courier New" charset="0"/>
              </a:rPr>
              <a:t>   return </a:t>
            </a:r>
            <a:r>
              <a:rPr lang="en-US" sz="1600" dirty="0" err="1" smtClean="0">
                <a:solidFill>
                  <a:srgbClr val="000000"/>
                </a:solidFill>
                <a:latin typeface="Courier New" charset="0"/>
              </a:rPr>
              <a:t>int(floor(low</a:t>
            </a:r>
            <a:r>
              <a:rPr lang="en-US" sz="1600" dirty="0" smtClean="0">
                <a:solidFill>
                  <a:srgbClr val="000000"/>
                </a:solidFill>
                <a:latin typeface="Courier New" charset="0"/>
              </a:rPr>
              <a:t> + </a:t>
            </a:r>
            <a:r>
              <a:rPr lang="en-US" sz="1600" dirty="0" err="1" smtClean="0">
                <a:solidFill>
                  <a:srgbClr val="000000"/>
                </a:solidFill>
                <a:latin typeface="Courier New" charset="0"/>
              </a:rPr>
              <a:t>s</a:t>
            </a:r>
            <a:r>
              <a:rPr lang="en-US" sz="1600" dirty="0" smtClean="0">
                <a:solidFill>
                  <a:srgbClr val="000000"/>
                </a:solidFill>
                <a:latin typeface="Courier New" charset="0"/>
              </a:rPr>
              <a:t>));</a:t>
            </a:r>
          </a:p>
          <a:p>
            <a:r>
              <a:rPr lang="en-US" sz="1600" dirty="0" smtClean="0">
                <a:solidFill>
                  <a:srgbClr val="000000"/>
                </a:solidFill>
                <a:latin typeface="Courier New" charset="0"/>
              </a:rPr>
              <a:t>}</a:t>
            </a:r>
            <a:endParaRPr lang="en-US" sz="1600" dirty="0">
              <a:solidFill>
                <a:srgbClr val="000000"/>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92262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922630" name="Text Box 6"/>
            <p:cNvSpPr txBox="1">
              <a:spLocks noChangeArrowheads="1"/>
            </p:cNvSpPr>
            <p:nvPr/>
          </p:nvSpPr>
          <p:spPr bwMode="auto">
            <a:xfrm>
              <a:off x="251" y="752"/>
              <a:ext cx="5261" cy="2074"/>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randomReal</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code for </a:t>
              </a:r>
              <a:r>
                <a:rPr lang="en-US" sz="1600" dirty="0" err="1" smtClean="0">
                  <a:solidFill>
                    <a:srgbClr val="0000FF"/>
                  </a:solidFill>
                  <a:latin typeface="Courier New" charset="0"/>
                </a:rPr>
                <a:t>randomReal</a:t>
              </a:r>
              <a:r>
                <a:rPr lang="en-US" sz="1600" dirty="0" smtClean="0">
                  <a:solidFill>
                    <a:srgbClr val="0000FF"/>
                  </a:solidFill>
                  <a:latin typeface="Courier New" charset="0"/>
                </a:rPr>
                <a:t> is similar to that for </a:t>
              </a:r>
              <a:r>
                <a:rPr lang="en-US" sz="1600" dirty="0" err="1" smtClean="0">
                  <a:solidFill>
                    <a:srgbClr val="0000FF"/>
                  </a:solidFill>
                  <a:latin typeface="Courier New" charset="0"/>
                </a:rPr>
                <a:t>randomInteger</a:t>
              </a:r>
              <a:r>
                <a:rPr lang="en-US" sz="1600" dirty="0" smtClean="0">
                  <a:solidFill>
                    <a:srgbClr val="0000FF"/>
                  </a:solidFill>
                  <a:latin typeface="Courier New" charset="0"/>
                </a:rPr>
                <a:t>,</a:t>
              </a:r>
            </a:p>
            <a:p>
              <a:r>
                <a:rPr lang="en-US" sz="1600" dirty="0" smtClean="0">
                  <a:solidFill>
                    <a:srgbClr val="0000FF"/>
                  </a:solidFill>
                  <a:latin typeface="Courier New" charset="0"/>
                </a:rPr>
                <a:t> * without the final conversion step.</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double </a:t>
              </a:r>
              <a:r>
                <a:rPr lang="en-US" sz="1600" dirty="0" err="1" smtClean="0">
                  <a:solidFill>
                    <a:srgbClr val="000000"/>
                  </a:solidFill>
                  <a:latin typeface="Courier New" charset="0"/>
                </a:rPr>
                <a:t>randomReal(double</a:t>
              </a:r>
              <a:r>
                <a:rPr lang="en-US" sz="1600" dirty="0" smtClean="0">
                  <a:solidFill>
                    <a:srgbClr val="000000"/>
                  </a:solidFill>
                  <a:latin typeface="Courier New" charset="0"/>
                </a:rPr>
                <a:t> low, double high) {</a:t>
              </a:r>
            </a:p>
            <a:p>
              <a:r>
                <a:rPr lang="en-US" sz="1600" dirty="0" smtClean="0">
                  <a:solidFill>
                    <a:srgbClr val="000000"/>
                  </a:solidFill>
                  <a:latin typeface="Courier New" charset="0"/>
                </a:rPr>
                <a:t>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p>
            <a:p>
              <a:r>
                <a:rPr lang="en-US" sz="1600" dirty="0" smtClean="0">
                  <a:solidFill>
                    <a:srgbClr val="000000"/>
                  </a:solidFill>
                  <a:latin typeface="Courier New" charset="0"/>
                </a:rPr>
                <a:t>   double </a:t>
              </a:r>
              <a:r>
                <a:rPr lang="en-US" sz="1600" dirty="0" err="1" smtClean="0">
                  <a:solidFill>
                    <a:srgbClr val="000000"/>
                  </a:solidFill>
                  <a:latin typeface="Courier New" charset="0"/>
                </a:rPr>
                <a:t>d</a:t>
              </a:r>
              <a:r>
                <a:rPr lang="en-US" sz="1600" dirty="0" smtClean="0">
                  <a:solidFill>
                    <a:srgbClr val="000000"/>
                  </a:solidFill>
                  <a:latin typeface="Courier New" charset="0"/>
                </a:rPr>
                <a:t> = rand() / (</a:t>
              </a:r>
              <a:r>
                <a:rPr lang="en-US" sz="1600" dirty="0" err="1" smtClean="0">
                  <a:solidFill>
                    <a:srgbClr val="000000"/>
                  </a:solidFill>
                  <a:latin typeface="Courier New" charset="0"/>
                </a:rPr>
                <a:t>double(RAND_MAX</a:t>
              </a:r>
              <a:r>
                <a:rPr lang="en-US" sz="1600" dirty="0" smtClean="0">
                  <a:solidFill>
                    <a:srgbClr val="000000"/>
                  </a:solidFill>
                  <a:latin typeface="Courier New" charset="0"/>
                </a:rPr>
                <a:t>) + 1);</a:t>
              </a:r>
            </a:p>
            <a:p>
              <a:r>
                <a:rPr lang="en-US" sz="1600" dirty="0" smtClean="0">
                  <a:solidFill>
                    <a:srgbClr val="000000"/>
                  </a:solidFill>
                  <a:latin typeface="Courier New" charset="0"/>
                </a:rPr>
                <a:t>   double </a:t>
              </a:r>
              <a:r>
                <a:rPr lang="en-US" sz="1600" dirty="0" err="1" smtClean="0">
                  <a:solidFill>
                    <a:srgbClr val="000000"/>
                  </a:solidFill>
                  <a:latin typeface="Courier New" charset="0"/>
                </a:rPr>
                <a:t>s</a:t>
              </a:r>
              <a:r>
                <a:rPr lang="en-US" sz="1600" dirty="0" smtClean="0">
                  <a:solidFill>
                    <a:srgbClr val="000000"/>
                  </a:solidFill>
                  <a:latin typeface="Courier New" charset="0"/>
                </a:rPr>
                <a:t> = </a:t>
              </a:r>
              <a:r>
                <a:rPr lang="en-US" sz="1600" dirty="0" err="1" smtClean="0">
                  <a:solidFill>
                    <a:srgbClr val="000000"/>
                  </a:solidFill>
                  <a:latin typeface="Courier New" charset="0"/>
                </a:rPr>
                <a:t>d</a:t>
              </a:r>
              <a:r>
                <a:rPr lang="en-US" sz="1600" dirty="0" smtClean="0">
                  <a:solidFill>
                    <a:srgbClr val="000000"/>
                  </a:solidFill>
                  <a:latin typeface="Courier New" charset="0"/>
                </a:rPr>
                <a:t> * (high - low);</a:t>
              </a:r>
            </a:p>
            <a:p>
              <a:r>
                <a:rPr lang="en-US" sz="1600" dirty="0" smtClean="0">
                  <a:solidFill>
                    <a:srgbClr val="000000"/>
                  </a:solidFill>
                  <a:latin typeface="Courier New" charset="0"/>
                </a:rPr>
                <a:t>   return low + </a:t>
              </a:r>
              <a:r>
                <a:rPr lang="en-US" sz="1600" dirty="0" err="1" smtClean="0">
                  <a:solidFill>
                    <a:srgbClr val="000000"/>
                  </a:solidFill>
                  <a:latin typeface="Courier New" charset="0"/>
                </a:rPr>
                <a:t>s</a:t>
              </a:r>
              <a:r>
                <a:rPr lang="en-US" sz="1600" dirty="0" smtClean="0">
                  <a:solidFill>
                    <a:srgbClr val="000000"/>
                  </a:solidFill>
                  <a:latin typeface="Courier New" charset="0"/>
                </a:rPr>
                <a:t>;</a:t>
              </a:r>
            </a:p>
            <a:p>
              <a:r>
                <a:rPr lang="en-US" sz="1600" dirty="0" smtClean="0">
                  <a:solidFill>
                    <a:srgbClr val="000000"/>
                  </a:solidFill>
                  <a:latin typeface="Courier New" charset="0"/>
                </a:rPr>
                <a:t>}</a:t>
              </a:r>
            </a:p>
          </p:txBody>
        </p:sp>
      </p:grpSp>
      <p:sp>
        <p:nvSpPr>
          <p:cNvPr id="92263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263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2633"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a:t>
            </a:r>
            <a:r>
              <a:rPr lang="en-US" sz="3600" b="1" dirty="0" err="1" smtClean="0">
                <a:solidFill>
                  <a:srgbClr val="FF0000"/>
                </a:solidFill>
                <a:latin typeface="Courier New" charset="0"/>
              </a:rPr>
              <a:t>random.cpp</a:t>
            </a:r>
            <a:r>
              <a:rPr lang="en-US" sz="4000" dirty="0" smtClean="0">
                <a:solidFill>
                  <a:srgbClr val="FF0000"/>
                </a:solidFill>
              </a:rPr>
              <a:t> Implementation</a:t>
            </a:r>
            <a:endParaRPr lang="en-US" sz="4000" dirty="0">
              <a:solidFill>
                <a:srgbClr val="FF0000"/>
              </a:solidFill>
            </a:endParaRPr>
          </a:p>
        </p:txBody>
      </p:sp>
      <p:sp>
        <p:nvSpPr>
          <p:cNvPr id="92263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2627"/>
                                        </p:tgtEl>
                                        <p:attrNameLst>
                                          <p:attrName>ppt_x</p:attrName>
                                        </p:attrNameLst>
                                      </p:cBhvr>
                                      <p:tavLst>
                                        <p:tav tm="0">
                                          <p:val>
                                            <p:strVal val="ppt_x"/>
                                          </p:val>
                                        </p:tav>
                                        <p:tav tm="100000">
                                          <p:val>
                                            <p:strVal val="ppt_x"/>
                                          </p:val>
                                        </p:tav>
                                      </p:tavLst>
                                    </p:anim>
                                    <p:anim calcmode="lin" valueType="num">
                                      <p:cBhvr additive="base">
                                        <p:cTn id="7" dur="1000"/>
                                        <p:tgtEl>
                                          <p:spTgt spid="922627"/>
                                        </p:tgtEl>
                                        <p:attrNameLst>
                                          <p:attrName>ppt_y</p:attrName>
                                        </p:attrNameLst>
                                      </p:cBhvr>
                                      <p:tavLst>
                                        <p:tav tm="0">
                                          <p:val>
                                            <p:strVal val="ppt_y"/>
                                          </p:val>
                                        </p:tav>
                                        <p:tav tm="100000">
                                          <p:val>
                                            <p:strVal val="0-ppt_h/2"/>
                                          </p:val>
                                        </p:tav>
                                      </p:tavLst>
                                    </p:anim>
                                    <p:set>
                                      <p:cBhvr>
                                        <p:cTn id="8" dur="1" fill="hold">
                                          <p:stCondLst>
                                            <p:cond delay="999"/>
                                          </p:stCondLst>
                                        </p:cTn>
                                        <p:tgtEl>
                                          <p:spTgt spid="92262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627" grpId="0"/>
    </p:bld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57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Advantages of Using Functions</a:t>
            </a:r>
            <a:endParaRPr lang="en-US" dirty="0">
              <a:solidFill>
                <a:schemeClr val="tx1"/>
              </a:solidFill>
            </a:endParaRPr>
          </a:p>
        </p:txBody>
      </p:sp>
      <p:sp>
        <p:nvSpPr>
          <p:cNvPr id="10" name="Rectangle 3"/>
          <p:cNvSpPr>
            <a:spLocks noChangeArrowheads="1"/>
          </p:cNvSpPr>
          <p:nvPr/>
        </p:nvSpPr>
        <p:spPr bwMode="auto">
          <a:xfrm>
            <a:off x="477765" y="1155700"/>
            <a:ext cx="8128000" cy="5016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Functions allow you to shorten a program by allowing you to include the code for a particular operation once and then use it as often as you want in a variety of different contexts, typically with different arguments.</a:t>
            </a:r>
          </a:p>
          <a:p>
            <a:pPr marL="342900" indent="-342900" algn="just">
              <a:lnSpc>
                <a:spcPct val="85000"/>
              </a:lnSpc>
              <a:spcAft>
                <a:spcPct val="50000"/>
              </a:spcAft>
              <a:buFontTx/>
              <a:buChar char="•"/>
            </a:pPr>
            <a:r>
              <a:rPr lang="en-US" sz="2400" b="0" dirty="0" smtClean="0"/>
              <a:t>Functions make programs easier to read by allowing you to invoke an entire sequence of operations using a single name that corresponds to a higher-level understanding of the purpose of the function.</a:t>
            </a:r>
          </a:p>
          <a:p>
            <a:pPr marL="342900" indent="-342900" algn="just">
              <a:lnSpc>
                <a:spcPct val="85000"/>
              </a:lnSpc>
              <a:spcAft>
                <a:spcPct val="50000"/>
              </a:spcAft>
              <a:buFontTx/>
              <a:buChar char="•"/>
            </a:pPr>
            <a:r>
              <a:rPr lang="en-US" sz="2400" b="0" dirty="0" smtClean="0"/>
              <a:t>Functions simplify program maintenance by allowing you to divide a large program into smaller, more manageable pieces.  This process is called </a:t>
            </a:r>
            <a:r>
              <a:rPr lang="en-US" sz="2400" i="1" dirty="0" smtClean="0"/>
              <a:t>decomposition</a:t>
            </a:r>
            <a:r>
              <a:rPr lang="en-US" sz="2400" b="0" i="1" dirty="0" smtClean="0"/>
              <a:t>.</a:t>
            </a:r>
            <a:endParaRPr lang="en-US" sz="2400" b="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67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6723" name="Text Box 3"/>
          <p:cNvSpPr txBox="1">
            <a:spLocks noChangeArrowheads="1"/>
          </p:cNvSpPr>
          <p:nvPr/>
        </p:nvSpPr>
        <p:spPr bwMode="auto">
          <a:xfrm>
            <a:off x="373063" y="1193800"/>
            <a:ext cx="8440737" cy="3293209"/>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randomReal</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code for </a:t>
            </a:r>
            <a:r>
              <a:rPr lang="en-US" sz="1600" dirty="0" err="1" smtClean="0">
                <a:solidFill>
                  <a:srgbClr val="0000FF"/>
                </a:solidFill>
                <a:latin typeface="Courier New" charset="0"/>
              </a:rPr>
              <a:t>randomReal</a:t>
            </a:r>
            <a:r>
              <a:rPr lang="en-US" sz="1600" dirty="0" smtClean="0">
                <a:solidFill>
                  <a:srgbClr val="0000FF"/>
                </a:solidFill>
                <a:latin typeface="Courier New" charset="0"/>
              </a:rPr>
              <a:t> is similar to that for </a:t>
            </a:r>
            <a:r>
              <a:rPr lang="en-US" sz="1600" dirty="0" err="1" smtClean="0">
                <a:solidFill>
                  <a:srgbClr val="0000FF"/>
                </a:solidFill>
                <a:latin typeface="Courier New" charset="0"/>
              </a:rPr>
              <a:t>randomInteger</a:t>
            </a:r>
            <a:r>
              <a:rPr lang="en-US" sz="1600" dirty="0" smtClean="0">
                <a:solidFill>
                  <a:srgbClr val="0000FF"/>
                </a:solidFill>
                <a:latin typeface="Courier New" charset="0"/>
              </a:rPr>
              <a:t>,</a:t>
            </a:r>
          </a:p>
          <a:p>
            <a:r>
              <a:rPr lang="en-US" sz="1600" dirty="0" smtClean="0">
                <a:solidFill>
                  <a:srgbClr val="0000FF"/>
                </a:solidFill>
                <a:latin typeface="Courier New" charset="0"/>
              </a:rPr>
              <a:t> * without the final conversion step.</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double </a:t>
            </a:r>
            <a:r>
              <a:rPr lang="en-US" sz="1600" dirty="0" err="1" smtClean="0">
                <a:solidFill>
                  <a:srgbClr val="000000"/>
                </a:solidFill>
                <a:latin typeface="Courier New" charset="0"/>
              </a:rPr>
              <a:t>randomReal(double</a:t>
            </a:r>
            <a:r>
              <a:rPr lang="en-US" sz="1600" dirty="0" smtClean="0">
                <a:solidFill>
                  <a:srgbClr val="000000"/>
                </a:solidFill>
                <a:latin typeface="Courier New" charset="0"/>
              </a:rPr>
              <a:t> low, double high) {</a:t>
            </a:r>
          </a:p>
          <a:p>
            <a:r>
              <a:rPr lang="en-US" sz="1600" dirty="0" smtClean="0">
                <a:solidFill>
                  <a:srgbClr val="000000"/>
                </a:solidFill>
                <a:latin typeface="Courier New" charset="0"/>
              </a:rPr>
              <a:t>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p>
          <a:p>
            <a:r>
              <a:rPr lang="en-US" sz="1600" dirty="0" smtClean="0">
                <a:solidFill>
                  <a:srgbClr val="000000"/>
                </a:solidFill>
                <a:latin typeface="Courier New" charset="0"/>
              </a:rPr>
              <a:t>   double </a:t>
            </a:r>
            <a:r>
              <a:rPr lang="en-US" sz="1600" dirty="0" err="1" smtClean="0">
                <a:solidFill>
                  <a:srgbClr val="000000"/>
                </a:solidFill>
                <a:latin typeface="Courier New" charset="0"/>
              </a:rPr>
              <a:t>d</a:t>
            </a:r>
            <a:r>
              <a:rPr lang="en-US" sz="1600" dirty="0" smtClean="0">
                <a:solidFill>
                  <a:srgbClr val="000000"/>
                </a:solidFill>
                <a:latin typeface="Courier New" charset="0"/>
              </a:rPr>
              <a:t> = rand() / (</a:t>
            </a:r>
            <a:r>
              <a:rPr lang="en-US" sz="1600" dirty="0" err="1" smtClean="0">
                <a:solidFill>
                  <a:srgbClr val="000000"/>
                </a:solidFill>
                <a:latin typeface="Courier New" charset="0"/>
              </a:rPr>
              <a:t>double(RAND_MAX</a:t>
            </a:r>
            <a:r>
              <a:rPr lang="en-US" sz="1600" dirty="0" smtClean="0">
                <a:solidFill>
                  <a:srgbClr val="000000"/>
                </a:solidFill>
                <a:latin typeface="Courier New" charset="0"/>
              </a:rPr>
              <a:t>) + 1);</a:t>
            </a:r>
          </a:p>
          <a:p>
            <a:r>
              <a:rPr lang="en-US" sz="1600" dirty="0" smtClean="0">
                <a:solidFill>
                  <a:srgbClr val="000000"/>
                </a:solidFill>
                <a:latin typeface="Courier New" charset="0"/>
              </a:rPr>
              <a:t>   double </a:t>
            </a:r>
            <a:r>
              <a:rPr lang="en-US" sz="1600" dirty="0" err="1" smtClean="0">
                <a:solidFill>
                  <a:srgbClr val="000000"/>
                </a:solidFill>
                <a:latin typeface="Courier New" charset="0"/>
              </a:rPr>
              <a:t>s</a:t>
            </a:r>
            <a:r>
              <a:rPr lang="en-US" sz="1600" dirty="0" smtClean="0">
                <a:solidFill>
                  <a:srgbClr val="000000"/>
                </a:solidFill>
                <a:latin typeface="Courier New" charset="0"/>
              </a:rPr>
              <a:t> = </a:t>
            </a:r>
            <a:r>
              <a:rPr lang="en-US" sz="1600" dirty="0" err="1" smtClean="0">
                <a:solidFill>
                  <a:srgbClr val="000000"/>
                </a:solidFill>
                <a:latin typeface="Courier New" charset="0"/>
              </a:rPr>
              <a:t>d</a:t>
            </a:r>
            <a:r>
              <a:rPr lang="en-US" sz="1600" dirty="0" smtClean="0">
                <a:solidFill>
                  <a:srgbClr val="000000"/>
                </a:solidFill>
                <a:latin typeface="Courier New" charset="0"/>
              </a:rPr>
              <a:t> * (high - low);</a:t>
            </a:r>
          </a:p>
          <a:p>
            <a:r>
              <a:rPr lang="en-US" sz="1600" dirty="0" smtClean="0">
                <a:solidFill>
                  <a:srgbClr val="000000"/>
                </a:solidFill>
                <a:latin typeface="Courier New" charset="0"/>
              </a:rPr>
              <a:t>   return low + </a:t>
            </a:r>
            <a:r>
              <a:rPr lang="en-US" sz="1600" dirty="0" err="1" smtClean="0">
                <a:solidFill>
                  <a:srgbClr val="000000"/>
                </a:solidFill>
                <a:latin typeface="Courier New" charset="0"/>
              </a:rPr>
              <a:t>s</a:t>
            </a:r>
            <a:r>
              <a:rPr lang="en-US" sz="1600" dirty="0" smtClean="0">
                <a:solidFill>
                  <a:srgbClr val="000000"/>
                </a:solidFill>
                <a:latin typeface="Courier New" charset="0"/>
              </a:rPr>
              <a:t>;</a:t>
            </a:r>
          </a:p>
          <a:p>
            <a:r>
              <a:rPr lang="en-US" sz="1600"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267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926726" name="Text Box 6"/>
            <p:cNvSpPr txBox="1">
              <a:spLocks noChangeArrowheads="1"/>
            </p:cNvSpPr>
            <p:nvPr/>
          </p:nvSpPr>
          <p:spPr bwMode="auto">
            <a:xfrm>
              <a:off x="251" y="752"/>
              <a:ext cx="5261" cy="1764"/>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randomChance</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code for </a:t>
              </a:r>
              <a:r>
                <a:rPr lang="en-US" sz="1600" dirty="0" err="1" smtClean="0">
                  <a:solidFill>
                    <a:srgbClr val="0000FF"/>
                  </a:solidFill>
                  <a:latin typeface="Courier New" charset="0"/>
                </a:rPr>
                <a:t>randomChance</a:t>
              </a:r>
              <a:r>
                <a:rPr lang="en-US" sz="1600" dirty="0" smtClean="0">
                  <a:solidFill>
                    <a:srgbClr val="0000FF"/>
                  </a:solidFill>
                  <a:latin typeface="Courier New" charset="0"/>
                </a:rPr>
                <a:t> calls randomReal(0, 1) and then checks</a:t>
              </a:r>
            </a:p>
            <a:p>
              <a:r>
                <a:rPr lang="en-US" sz="1600" dirty="0" smtClean="0">
                  <a:solidFill>
                    <a:srgbClr val="0000FF"/>
                  </a:solidFill>
                  <a:latin typeface="Courier New" charset="0"/>
                </a:rPr>
                <a:t> * whether the result is less than the requested probability.</a:t>
              </a:r>
            </a:p>
            <a:p>
              <a:r>
                <a:rPr lang="en-US" sz="1600" dirty="0" smtClean="0">
                  <a:solidFill>
                    <a:srgbClr val="0000FF"/>
                  </a:solidFill>
                  <a:latin typeface="Courier New" charset="0"/>
                </a:rPr>
                <a:t> */</a:t>
              </a:r>
            </a:p>
            <a:p>
              <a:endParaRPr lang="en-US" sz="1600" dirty="0" smtClean="0">
                <a:solidFill>
                  <a:srgbClr val="0000FF"/>
                </a:solidFill>
                <a:latin typeface="Courier New" charset="0"/>
              </a:endParaRPr>
            </a:p>
            <a:p>
              <a:r>
                <a:rPr lang="en-US" sz="1600" dirty="0" err="1" smtClean="0">
                  <a:solidFill>
                    <a:srgbClr val="000000"/>
                  </a:solidFill>
                  <a:latin typeface="Courier New" charset="0"/>
                </a:rPr>
                <a:t>bool</a:t>
              </a:r>
              <a:r>
                <a:rPr lang="en-US" sz="1600" dirty="0" smtClean="0">
                  <a:solidFill>
                    <a:srgbClr val="000000"/>
                  </a:solidFill>
                  <a:latin typeface="Courier New" charset="0"/>
                </a:rPr>
                <a:t> </a:t>
              </a:r>
              <a:r>
                <a:rPr lang="en-US" sz="1600" dirty="0" err="1" smtClean="0">
                  <a:solidFill>
                    <a:srgbClr val="000000"/>
                  </a:solidFill>
                  <a:latin typeface="Courier New" charset="0"/>
                </a:rPr>
                <a:t>randomChance(double</a:t>
              </a:r>
              <a:r>
                <a:rPr lang="en-US" sz="1600" dirty="0" smtClean="0">
                  <a:solidFill>
                    <a:srgbClr val="000000"/>
                  </a:solidFill>
                  <a:latin typeface="Courier New" charset="0"/>
                </a:rPr>
                <a:t> </a:t>
              </a:r>
              <a:r>
                <a:rPr lang="en-US" sz="1600" dirty="0" err="1" smtClean="0">
                  <a:solidFill>
                    <a:srgbClr val="000000"/>
                  </a:solidFill>
                  <a:latin typeface="Courier New" charset="0"/>
                </a:rPr>
                <a:t>p</a:t>
              </a:r>
              <a:r>
                <a:rPr lang="en-US" sz="1600" dirty="0" smtClean="0">
                  <a:solidFill>
                    <a:srgbClr val="000000"/>
                  </a:solidFill>
                  <a:latin typeface="Courier New" charset="0"/>
                </a:rPr>
                <a:t>) {</a:t>
              </a:r>
            </a:p>
            <a:p>
              <a:r>
                <a:rPr lang="en-US" sz="1600" dirty="0" smtClean="0">
                  <a:solidFill>
                    <a:srgbClr val="000000"/>
                  </a:solidFill>
                  <a:latin typeface="Courier New" charset="0"/>
                </a:rPr>
                <a:t>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p>
            <a:p>
              <a:r>
                <a:rPr lang="en-US" sz="1600" dirty="0" smtClean="0">
                  <a:solidFill>
                    <a:srgbClr val="000000"/>
                  </a:solidFill>
                  <a:latin typeface="Courier New" charset="0"/>
                </a:rPr>
                <a:t>   return randomReal(0, 1) &lt; </a:t>
              </a:r>
              <a:r>
                <a:rPr lang="en-US" sz="1600" dirty="0" err="1" smtClean="0">
                  <a:solidFill>
                    <a:srgbClr val="000000"/>
                  </a:solidFill>
                  <a:latin typeface="Courier New" charset="0"/>
                </a:rPr>
                <a:t>p</a:t>
              </a:r>
              <a:r>
                <a:rPr lang="en-US" sz="1600" dirty="0" smtClean="0">
                  <a:solidFill>
                    <a:srgbClr val="000000"/>
                  </a:solidFill>
                  <a:latin typeface="Courier New" charset="0"/>
                </a:rPr>
                <a:t>;</a:t>
              </a:r>
            </a:p>
            <a:p>
              <a:r>
                <a:rPr lang="en-US" sz="1600" dirty="0" smtClean="0">
                  <a:solidFill>
                    <a:srgbClr val="000000"/>
                  </a:solidFill>
                  <a:latin typeface="Courier New" charset="0"/>
                </a:rPr>
                <a:t>}</a:t>
              </a:r>
            </a:p>
          </p:txBody>
        </p:sp>
      </p:grpSp>
      <p:sp>
        <p:nvSpPr>
          <p:cNvPr id="9267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9"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a:t>
            </a:r>
            <a:r>
              <a:rPr lang="en-US" sz="3600" b="1" dirty="0" err="1" smtClean="0">
                <a:solidFill>
                  <a:srgbClr val="FF0000"/>
                </a:solidFill>
                <a:latin typeface="Courier New" charset="0"/>
              </a:rPr>
              <a:t>random.cpp</a:t>
            </a:r>
            <a:r>
              <a:rPr lang="en-US" sz="4000" dirty="0" smtClean="0">
                <a:solidFill>
                  <a:srgbClr val="FF0000"/>
                </a:solidFill>
              </a:rPr>
              <a:t> Implementation</a:t>
            </a:r>
            <a:endParaRPr lang="en-US" sz="4000" dirty="0">
              <a:solidFill>
                <a:srgbClr val="FF0000"/>
              </a:solidFill>
            </a:endParaRPr>
          </a:p>
        </p:txBody>
      </p:sp>
      <p:sp>
        <p:nvSpPr>
          <p:cNvPr id="9267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6723"/>
                                        </p:tgtEl>
                                        <p:attrNameLst>
                                          <p:attrName>ppt_x</p:attrName>
                                        </p:attrNameLst>
                                      </p:cBhvr>
                                      <p:tavLst>
                                        <p:tav tm="0">
                                          <p:val>
                                            <p:strVal val="ppt_x"/>
                                          </p:val>
                                        </p:tav>
                                        <p:tav tm="100000">
                                          <p:val>
                                            <p:strVal val="ppt_x"/>
                                          </p:val>
                                        </p:tav>
                                      </p:tavLst>
                                    </p:anim>
                                    <p:anim calcmode="lin" valueType="num">
                                      <p:cBhvr additive="base">
                                        <p:cTn id="7" dur="1000"/>
                                        <p:tgtEl>
                                          <p:spTgt spid="926723"/>
                                        </p:tgtEl>
                                        <p:attrNameLst>
                                          <p:attrName>ppt_y</p:attrName>
                                        </p:attrNameLst>
                                      </p:cBhvr>
                                      <p:tavLst>
                                        <p:tav tm="0">
                                          <p:val>
                                            <p:strVal val="ppt_y"/>
                                          </p:val>
                                        </p:tav>
                                        <p:tav tm="100000">
                                          <p:val>
                                            <p:strVal val="0-ppt_h/2"/>
                                          </p:val>
                                        </p:tav>
                                      </p:tavLst>
                                    </p:anim>
                                    <p:set>
                                      <p:cBhvr>
                                        <p:cTn id="8" dur="1" fill="hold">
                                          <p:stCondLst>
                                            <p:cond delay="999"/>
                                          </p:stCondLst>
                                        </p:cTn>
                                        <p:tgtEl>
                                          <p:spTgt spid="9267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723" grpId="0"/>
    </p:bld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67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6723" name="Text Box 3"/>
          <p:cNvSpPr txBox="1">
            <a:spLocks noChangeArrowheads="1"/>
          </p:cNvSpPr>
          <p:nvPr/>
        </p:nvSpPr>
        <p:spPr bwMode="auto">
          <a:xfrm>
            <a:off x="373063" y="1193800"/>
            <a:ext cx="8440737" cy="2800766"/>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randomChance</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code for </a:t>
            </a:r>
            <a:r>
              <a:rPr lang="en-US" sz="1600" dirty="0" err="1" smtClean="0">
                <a:solidFill>
                  <a:srgbClr val="0000FF"/>
                </a:solidFill>
                <a:latin typeface="Courier New" charset="0"/>
              </a:rPr>
              <a:t>randomChance</a:t>
            </a:r>
            <a:r>
              <a:rPr lang="en-US" sz="1600" dirty="0" smtClean="0">
                <a:solidFill>
                  <a:srgbClr val="0000FF"/>
                </a:solidFill>
                <a:latin typeface="Courier New" charset="0"/>
              </a:rPr>
              <a:t> calls randomReal(0, 1) and then checks</a:t>
            </a:r>
          </a:p>
          <a:p>
            <a:r>
              <a:rPr lang="en-US" sz="1600" dirty="0" smtClean="0">
                <a:solidFill>
                  <a:srgbClr val="0000FF"/>
                </a:solidFill>
                <a:latin typeface="Courier New" charset="0"/>
              </a:rPr>
              <a:t> * whether the result is less than the requested probability.</a:t>
            </a:r>
          </a:p>
          <a:p>
            <a:r>
              <a:rPr lang="en-US" sz="1600" dirty="0" smtClean="0">
                <a:solidFill>
                  <a:srgbClr val="0000FF"/>
                </a:solidFill>
                <a:latin typeface="Courier New" charset="0"/>
              </a:rPr>
              <a:t> */</a:t>
            </a:r>
          </a:p>
          <a:p>
            <a:endParaRPr lang="en-US" sz="1600" dirty="0" smtClean="0">
              <a:solidFill>
                <a:srgbClr val="0000FF"/>
              </a:solidFill>
              <a:latin typeface="Courier New" charset="0"/>
            </a:endParaRPr>
          </a:p>
          <a:p>
            <a:r>
              <a:rPr lang="en-US" sz="1600" dirty="0" err="1" smtClean="0">
                <a:solidFill>
                  <a:srgbClr val="000000"/>
                </a:solidFill>
                <a:latin typeface="Courier New" charset="0"/>
              </a:rPr>
              <a:t>bool</a:t>
            </a:r>
            <a:r>
              <a:rPr lang="en-US" sz="1600" dirty="0" smtClean="0">
                <a:solidFill>
                  <a:srgbClr val="000000"/>
                </a:solidFill>
                <a:latin typeface="Courier New" charset="0"/>
              </a:rPr>
              <a:t> </a:t>
            </a:r>
            <a:r>
              <a:rPr lang="en-US" sz="1600" dirty="0" err="1" smtClean="0">
                <a:solidFill>
                  <a:srgbClr val="000000"/>
                </a:solidFill>
                <a:latin typeface="Courier New" charset="0"/>
              </a:rPr>
              <a:t>randomChance(double</a:t>
            </a:r>
            <a:r>
              <a:rPr lang="en-US" sz="1600" dirty="0" smtClean="0">
                <a:solidFill>
                  <a:srgbClr val="000000"/>
                </a:solidFill>
                <a:latin typeface="Courier New" charset="0"/>
              </a:rPr>
              <a:t> </a:t>
            </a:r>
            <a:r>
              <a:rPr lang="en-US" sz="1600" dirty="0" err="1" smtClean="0">
                <a:solidFill>
                  <a:srgbClr val="000000"/>
                </a:solidFill>
                <a:latin typeface="Courier New" charset="0"/>
              </a:rPr>
              <a:t>p</a:t>
            </a:r>
            <a:r>
              <a:rPr lang="en-US" sz="1600" dirty="0" smtClean="0">
                <a:solidFill>
                  <a:srgbClr val="000000"/>
                </a:solidFill>
                <a:latin typeface="Courier New" charset="0"/>
              </a:rPr>
              <a:t>) {</a:t>
            </a:r>
          </a:p>
          <a:p>
            <a:r>
              <a:rPr lang="en-US" sz="1600" dirty="0" smtClean="0">
                <a:solidFill>
                  <a:srgbClr val="000000"/>
                </a:solidFill>
                <a:latin typeface="Courier New" charset="0"/>
              </a:rPr>
              <a:t>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p>
          <a:p>
            <a:r>
              <a:rPr lang="en-US" sz="1600" dirty="0" smtClean="0">
                <a:solidFill>
                  <a:srgbClr val="000000"/>
                </a:solidFill>
                <a:latin typeface="Courier New" charset="0"/>
              </a:rPr>
              <a:t>   return randomReal(0, 1) &lt; </a:t>
            </a:r>
            <a:r>
              <a:rPr lang="en-US" sz="1600" dirty="0" err="1" smtClean="0">
                <a:solidFill>
                  <a:srgbClr val="000000"/>
                </a:solidFill>
                <a:latin typeface="Courier New" charset="0"/>
              </a:rPr>
              <a:t>p</a:t>
            </a:r>
            <a:r>
              <a:rPr lang="en-US" sz="1600" dirty="0" smtClean="0">
                <a:solidFill>
                  <a:srgbClr val="000000"/>
                </a:solidFill>
                <a:latin typeface="Courier New" charset="0"/>
              </a:rPr>
              <a:t>;</a:t>
            </a:r>
          </a:p>
          <a:p>
            <a:r>
              <a:rPr lang="en-US" sz="1600"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267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926726" name="Text Box 6"/>
            <p:cNvSpPr txBox="1">
              <a:spLocks noChangeArrowheads="1"/>
            </p:cNvSpPr>
            <p:nvPr/>
          </p:nvSpPr>
          <p:spPr bwMode="auto">
            <a:xfrm>
              <a:off x="251" y="752"/>
              <a:ext cx="5261" cy="1919"/>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setRandomSeed</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The </a:t>
              </a:r>
              <a:r>
                <a:rPr lang="en-US" sz="1600" dirty="0" err="1" smtClean="0">
                  <a:solidFill>
                    <a:srgbClr val="0000FF"/>
                  </a:solidFill>
                  <a:latin typeface="Courier New" charset="0"/>
                </a:rPr>
                <a:t>setRandomSeed</a:t>
              </a:r>
              <a:r>
                <a:rPr lang="en-US" sz="1600" dirty="0" smtClean="0">
                  <a:solidFill>
                    <a:srgbClr val="0000FF"/>
                  </a:solidFill>
                  <a:latin typeface="Courier New" charset="0"/>
                </a:rPr>
                <a:t> function simply forwards its argument to</a:t>
              </a:r>
            </a:p>
            <a:p>
              <a:r>
                <a:rPr lang="en-US" sz="1600" dirty="0" smtClean="0">
                  <a:solidFill>
                    <a:srgbClr val="0000FF"/>
                  </a:solidFill>
                  <a:latin typeface="Courier New" charset="0"/>
                </a:rPr>
                <a:t> * </a:t>
              </a:r>
              <a:r>
                <a:rPr lang="en-US" sz="1600" dirty="0" err="1" smtClean="0">
                  <a:solidFill>
                    <a:srgbClr val="0000FF"/>
                  </a:solidFill>
                  <a:latin typeface="Courier New" charset="0"/>
                </a:rPr>
                <a:t>srand</a:t>
              </a:r>
              <a:r>
                <a:rPr lang="en-US" sz="1600" dirty="0" smtClean="0">
                  <a:solidFill>
                    <a:srgbClr val="0000FF"/>
                  </a:solidFill>
                  <a:latin typeface="Courier New" charset="0"/>
                </a:rPr>
                <a:t>.  The call to </a:t>
              </a:r>
              <a:r>
                <a:rPr lang="en-US" sz="1600" dirty="0" err="1" smtClean="0">
                  <a:solidFill>
                    <a:srgbClr val="0000FF"/>
                  </a:solidFill>
                  <a:latin typeface="Courier New" charset="0"/>
                </a:rPr>
                <a:t>initRandomSeed</a:t>
              </a:r>
              <a:r>
                <a:rPr lang="en-US" sz="1600" dirty="0" smtClean="0">
                  <a:solidFill>
                    <a:srgbClr val="0000FF"/>
                  </a:solidFill>
                  <a:latin typeface="Courier New" charset="0"/>
                </a:rPr>
                <a:t> is required to set the</a:t>
              </a:r>
            </a:p>
            <a:p>
              <a:r>
                <a:rPr lang="en-US" sz="1600" dirty="0" smtClean="0">
                  <a:solidFill>
                    <a:srgbClr val="0000FF"/>
                  </a:solidFill>
                  <a:latin typeface="Courier New" charset="0"/>
                </a:rPr>
                <a:t> * initialized flag.</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void </a:t>
              </a:r>
              <a:r>
                <a:rPr lang="en-US" sz="1600" dirty="0" err="1" smtClean="0">
                  <a:solidFill>
                    <a:srgbClr val="000000"/>
                  </a:solidFill>
                  <a:latin typeface="Courier New" charset="0"/>
                </a:rPr>
                <a:t>setRandomSeed(int</a:t>
              </a:r>
              <a:r>
                <a:rPr lang="en-US" sz="1600" dirty="0" smtClean="0">
                  <a:solidFill>
                    <a:srgbClr val="000000"/>
                  </a:solidFill>
                  <a:latin typeface="Courier New" charset="0"/>
                </a:rPr>
                <a:t> seed) {</a:t>
              </a:r>
            </a:p>
            <a:p>
              <a:r>
                <a:rPr lang="en-US" sz="1600" dirty="0" smtClean="0">
                  <a:solidFill>
                    <a:srgbClr val="000000"/>
                  </a:solidFill>
                  <a:latin typeface="Courier New" charset="0"/>
                </a:rPr>
                <a:t>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srand(seed</a:t>
              </a:r>
              <a:r>
                <a:rPr lang="en-US" sz="1600" dirty="0" smtClean="0">
                  <a:solidFill>
                    <a:srgbClr val="000000"/>
                  </a:solidFill>
                  <a:latin typeface="Courier New" charset="0"/>
                </a:rPr>
                <a:t>);</a:t>
              </a:r>
            </a:p>
            <a:p>
              <a:r>
                <a:rPr lang="en-US" sz="1600" dirty="0" smtClean="0">
                  <a:solidFill>
                    <a:srgbClr val="000000"/>
                  </a:solidFill>
                  <a:latin typeface="Courier New" charset="0"/>
                </a:rPr>
                <a:t>}</a:t>
              </a:r>
            </a:p>
          </p:txBody>
        </p:sp>
      </p:grpSp>
      <p:sp>
        <p:nvSpPr>
          <p:cNvPr id="9267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9"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a:t>
            </a:r>
            <a:r>
              <a:rPr lang="en-US" sz="3600" b="1" dirty="0" err="1" smtClean="0">
                <a:solidFill>
                  <a:srgbClr val="FF0000"/>
                </a:solidFill>
                <a:latin typeface="Courier New" charset="0"/>
              </a:rPr>
              <a:t>random.cpp</a:t>
            </a:r>
            <a:r>
              <a:rPr lang="en-US" sz="4000" dirty="0" smtClean="0">
                <a:solidFill>
                  <a:srgbClr val="FF0000"/>
                </a:solidFill>
              </a:rPr>
              <a:t> Implementation</a:t>
            </a:r>
            <a:endParaRPr lang="en-US" sz="4000" dirty="0">
              <a:solidFill>
                <a:srgbClr val="FF0000"/>
              </a:solidFill>
            </a:endParaRPr>
          </a:p>
        </p:txBody>
      </p:sp>
      <p:sp>
        <p:nvSpPr>
          <p:cNvPr id="9267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6723"/>
                                        </p:tgtEl>
                                        <p:attrNameLst>
                                          <p:attrName>ppt_x</p:attrName>
                                        </p:attrNameLst>
                                      </p:cBhvr>
                                      <p:tavLst>
                                        <p:tav tm="0">
                                          <p:val>
                                            <p:strVal val="ppt_x"/>
                                          </p:val>
                                        </p:tav>
                                        <p:tav tm="100000">
                                          <p:val>
                                            <p:strVal val="ppt_x"/>
                                          </p:val>
                                        </p:tav>
                                      </p:tavLst>
                                    </p:anim>
                                    <p:anim calcmode="lin" valueType="num">
                                      <p:cBhvr additive="base">
                                        <p:cTn id="7" dur="1000"/>
                                        <p:tgtEl>
                                          <p:spTgt spid="926723"/>
                                        </p:tgtEl>
                                        <p:attrNameLst>
                                          <p:attrName>ppt_y</p:attrName>
                                        </p:attrNameLst>
                                      </p:cBhvr>
                                      <p:tavLst>
                                        <p:tav tm="0">
                                          <p:val>
                                            <p:strVal val="ppt_y"/>
                                          </p:val>
                                        </p:tav>
                                        <p:tav tm="100000">
                                          <p:val>
                                            <p:strVal val="0-ppt_h/2"/>
                                          </p:val>
                                        </p:tav>
                                      </p:tavLst>
                                    </p:anim>
                                    <p:set>
                                      <p:cBhvr>
                                        <p:cTn id="8" dur="1" fill="hold">
                                          <p:stCondLst>
                                            <p:cond delay="999"/>
                                          </p:stCondLst>
                                        </p:cTn>
                                        <p:tgtEl>
                                          <p:spTgt spid="9267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723" grpId="0"/>
    </p:bld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67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6723" name="Text Box 3"/>
          <p:cNvSpPr txBox="1">
            <a:spLocks noChangeArrowheads="1"/>
          </p:cNvSpPr>
          <p:nvPr/>
        </p:nvSpPr>
        <p:spPr bwMode="auto">
          <a:xfrm>
            <a:off x="373063" y="1193800"/>
            <a:ext cx="8440737" cy="3046988"/>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setRandomSeed</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The </a:t>
            </a:r>
            <a:r>
              <a:rPr lang="en-US" sz="1600" dirty="0" err="1" smtClean="0">
                <a:solidFill>
                  <a:srgbClr val="0000FF"/>
                </a:solidFill>
                <a:latin typeface="Courier New" charset="0"/>
              </a:rPr>
              <a:t>setRandomSeed</a:t>
            </a:r>
            <a:r>
              <a:rPr lang="en-US" sz="1600" dirty="0" smtClean="0">
                <a:solidFill>
                  <a:srgbClr val="0000FF"/>
                </a:solidFill>
                <a:latin typeface="Courier New" charset="0"/>
              </a:rPr>
              <a:t> function simply forwards its argument to</a:t>
            </a:r>
          </a:p>
          <a:p>
            <a:r>
              <a:rPr lang="en-US" sz="1600" dirty="0" smtClean="0">
                <a:solidFill>
                  <a:srgbClr val="0000FF"/>
                </a:solidFill>
                <a:latin typeface="Courier New" charset="0"/>
              </a:rPr>
              <a:t> * </a:t>
            </a:r>
            <a:r>
              <a:rPr lang="en-US" sz="1600" dirty="0" err="1" smtClean="0">
                <a:solidFill>
                  <a:srgbClr val="0000FF"/>
                </a:solidFill>
                <a:latin typeface="Courier New" charset="0"/>
              </a:rPr>
              <a:t>srand</a:t>
            </a:r>
            <a:r>
              <a:rPr lang="en-US" sz="1600" dirty="0" smtClean="0">
                <a:solidFill>
                  <a:srgbClr val="0000FF"/>
                </a:solidFill>
                <a:latin typeface="Courier New" charset="0"/>
              </a:rPr>
              <a:t>.  The call to </a:t>
            </a:r>
            <a:r>
              <a:rPr lang="en-US" sz="1600" dirty="0" err="1" smtClean="0">
                <a:solidFill>
                  <a:srgbClr val="0000FF"/>
                </a:solidFill>
                <a:latin typeface="Courier New" charset="0"/>
              </a:rPr>
              <a:t>initRandomSeed</a:t>
            </a:r>
            <a:r>
              <a:rPr lang="en-US" sz="1600" dirty="0" smtClean="0">
                <a:solidFill>
                  <a:srgbClr val="0000FF"/>
                </a:solidFill>
                <a:latin typeface="Courier New" charset="0"/>
              </a:rPr>
              <a:t> is required to set the</a:t>
            </a:r>
          </a:p>
          <a:p>
            <a:r>
              <a:rPr lang="en-US" sz="1600" dirty="0" smtClean="0">
                <a:solidFill>
                  <a:srgbClr val="0000FF"/>
                </a:solidFill>
                <a:latin typeface="Courier New" charset="0"/>
              </a:rPr>
              <a:t> * initialized flag.</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void </a:t>
            </a:r>
            <a:r>
              <a:rPr lang="en-US" sz="1600" dirty="0" err="1" smtClean="0">
                <a:solidFill>
                  <a:srgbClr val="000000"/>
                </a:solidFill>
                <a:latin typeface="Courier New" charset="0"/>
              </a:rPr>
              <a:t>setRandomSeed(int</a:t>
            </a:r>
            <a:r>
              <a:rPr lang="en-US" sz="1600" dirty="0" smtClean="0">
                <a:solidFill>
                  <a:srgbClr val="000000"/>
                </a:solidFill>
                <a:latin typeface="Courier New" charset="0"/>
              </a:rPr>
              <a:t> seed) {</a:t>
            </a:r>
          </a:p>
          <a:p>
            <a:r>
              <a:rPr lang="en-US" sz="1600" dirty="0" smtClean="0">
                <a:solidFill>
                  <a:srgbClr val="000000"/>
                </a:solidFill>
                <a:latin typeface="Courier New" charset="0"/>
              </a:rPr>
              <a:t>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srand(seed</a:t>
            </a:r>
            <a:r>
              <a:rPr lang="en-US" sz="1600" dirty="0" smtClean="0">
                <a:solidFill>
                  <a:srgbClr val="000000"/>
                </a:solidFill>
                <a:latin typeface="Courier New" charset="0"/>
              </a:rPr>
              <a:t>);</a:t>
            </a:r>
          </a:p>
          <a:p>
            <a:r>
              <a:rPr lang="en-US" sz="1600"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267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926726" name="Text Box 6"/>
            <p:cNvSpPr txBox="1">
              <a:spLocks noChangeArrowheads="1"/>
            </p:cNvSpPr>
            <p:nvPr/>
          </p:nvSpPr>
          <p:spPr bwMode="auto">
            <a:xfrm>
              <a:off x="251" y="752"/>
              <a:ext cx="5261" cy="2540"/>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initRandomSeed</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The </a:t>
              </a:r>
              <a:r>
                <a:rPr lang="en-US" sz="1600" dirty="0" err="1" smtClean="0">
                  <a:solidFill>
                    <a:srgbClr val="0000FF"/>
                  </a:solidFill>
                  <a:latin typeface="Courier New" charset="0"/>
                </a:rPr>
                <a:t>initRandomSeed</a:t>
              </a:r>
              <a:r>
                <a:rPr lang="en-US" sz="1600" dirty="0" smtClean="0">
                  <a:solidFill>
                    <a:srgbClr val="0000FF"/>
                  </a:solidFill>
                  <a:latin typeface="Courier New" charset="0"/>
                </a:rPr>
                <a:t> function declares a static variable that</a:t>
              </a:r>
            </a:p>
            <a:p>
              <a:r>
                <a:rPr lang="en-US" sz="1600" dirty="0" smtClean="0">
                  <a:solidFill>
                    <a:srgbClr val="0000FF"/>
                  </a:solidFill>
                  <a:latin typeface="Courier New" charset="0"/>
                </a:rPr>
                <a:t> * keeps track of whether the seed has been initialized.  The</a:t>
              </a:r>
            </a:p>
            <a:p>
              <a:r>
                <a:rPr lang="en-US" sz="1600" dirty="0" smtClean="0">
                  <a:solidFill>
                    <a:srgbClr val="0000FF"/>
                  </a:solidFill>
                  <a:latin typeface="Courier New" charset="0"/>
                </a:rPr>
                <a:t> * first time </a:t>
              </a:r>
              <a:r>
                <a:rPr lang="en-US" sz="1600" dirty="0" err="1" smtClean="0">
                  <a:solidFill>
                    <a:srgbClr val="0000FF"/>
                  </a:solidFill>
                  <a:latin typeface="Courier New" charset="0"/>
                </a:rPr>
                <a:t>initRandomSeed</a:t>
              </a:r>
              <a:r>
                <a:rPr lang="en-US" sz="1600" dirty="0" smtClean="0">
                  <a:solidFill>
                    <a:srgbClr val="0000FF"/>
                  </a:solidFill>
                  <a:latin typeface="Courier New" charset="0"/>
                </a:rPr>
                <a:t> is called, initialized is false,</a:t>
              </a:r>
            </a:p>
            <a:p>
              <a:r>
                <a:rPr lang="en-US" sz="1600" dirty="0" smtClean="0">
                  <a:solidFill>
                    <a:srgbClr val="0000FF"/>
                  </a:solidFill>
                  <a:latin typeface="Courier New" charset="0"/>
                </a:rPr>
                <a:t> * so the seed is set to the current time.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static void </a:t>
              </a:r>
              <a:r>
                <a:rPr lang="en-US" sz="1600" dirty="0" err="1" smtClean="0">
                  <a:solidFill>
                    <a:srgbClr val="000000"/>
                  </a:solidFill>
                  <a:latin typeface="Courier New" charset="0"/>
                </a:rPr>
                <a:t>initRandomSeed</a:t>
              </a:r>
              <a:r>
                <a:rPr lang="en-US" sz="1600" dirty="0" smtClean="0">
                  <a:solidFill>
                    <a:srgbClr val="000000"/>
                  </a:solidFill>
                  <a:latin typeface="Courier New" charset="0"/>
                </a:rPr>
                <a:t>() {</a:t>
              </a:r>
            </a:p>
            <a:p>
              <a:r>
                <a:rPr lang="en-US" sz="1600" dirty="0" smtClean="0">
                  <a:solidFill>
                    <a:srgbClr val="000000"/>
                  </a:solidFill>
                  <a:latin typeface="Courier New" charset="0"/>
                </a:rPr>
                <a:t>   static </a:t>
              </a:r>
              <a:r>
                <a:rPr lang="en-US" sz="1600" dirty="0" err="1" smtClean="0">
                  <a:solidFill>
                    <a:srgbClr val="000000"/>
                  </a:solidFill>
                  <a:latin typeface="Courier New" charset="0"/>
                </a:rPr>
                <a:t>bool</a:t>
              </a:r>
              <a:r>
                <a:rPr lang="en-US" sz="1600" dirty="0" smtClean="0">
                  <a:solidFill>
                    <a:srgbClr val="000000"/>
                  </a:solidFill>
                  <a:latin typeface="Courier New" charset="0"/>
                </a:rPr>
                <a:t> initialized = false;</a:t>
              </a:r>
            </a:p>
            <a:p>
              <a:r>
                <a:rPr lang="en-US" sz="1600" dirty="0" smtClean="0">
                  <a:solidFill>
                    <a:srgbClr val="000000"/>
                  </a:solidFill>
                  <a:latin typeface="Courier New" charset="0"/>
                </a:rPr>
                <a:t>   if (!initialized) {</a:t>
              </a:r>
            </a:p>
            <a:p>
              <a:r>
                <a:rPr lang="en-US" sz="1600" dirty="0" smtClean="0">
                  <a:solidFill>
                    <a:srgbClr val="000000"/>
                  </a:solidFill>
                  <a:latin typeface="Courier New" charset="0"/>
                </a:rPr>
                <a:t>      </a:t>
              </a:r>
              <a:r>
                <a:rPr lang="en-US" sz="1600" dirty="0" err="1" smtClean="0">
                  <a:solidFill>
                    <a:srgbClr val="000000"/>
                  </a:solidFill>
                  <a:latin typeface="Courier New" charset="0"/>
                </a:rPr>
                <a:t>srand(int(time(NULL</a:t>
              </a:r>
              <a:r>
                <a:rPr lang="en-US" sz="1600" dirty="0" smtClean="0">
                  <a:solidFill>
                    <a:srgbClr val="000000"/>
                  </a:solidFill>
                  <a:latin typeface="Courier New" charset="0"/>
                </a:rPr>
                <a:t>)));</a:t>
              </a:r>
            </a:p>
            <a:p>
              <a:r>
                <a:rPr lang="en-US" sz="1600" dirty="0" smtClean="0">
                  <a:solidFill>
                    <a:srgbClr val="000000"/>
                  </a:solidFill>
                  <a:latin typeface="Courier New" charset="0"/>
                </a:rPr>
                <a:t>      initialized = true;</a:t>
              </a:r>
            </a:p>
            <a:p>
              <a:r>
                <a:rPr lang="en-US" sz="1600" dirty="0" smtClean="0">
                  <a:solidFill>
                    <a:srgbClr val="000000"/>
                  </a:solidFill>
                  <a:latin typeface="Courier New" charset="0"/>
                </a:rPr>
                <a:t>   }</a:t>
              </a:r>
            </a:p>
            <a:p>
              <a:r>
                <a:rPr lang="en-US" sz="1600" dirty="0" smtClean="0">
                  <a:solidFill>
                    <a:srgbClr val="000000"/>
                  </a:solidFill>
                  <a:latin typeface="Courier New" charset="0"/>
                </a:rPr>
                <a:t>}</a:t>
              </a:r>
            </a:p>
          </p:txBody>
        </p:sp>
      </p:grpSp>
      <p:sp>
        <p:nvSpPr>
          <p:cNvPr id="9267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9"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a:t>
            </a:r>
            <a:r>
              <a:rPr lang="en-US" sz="3600" b="1" dirty="0" err="1" smtClean="0">
                <a:solidFill>
                  <a:srgbClr val="FF0000"/>
                </a:solidFill>
                <a:latin typeface="Courier New" charset="0"/>
              </a:rPr>
              <a:t>random.cpp</a:t>
            </a:r>
            <a:r>
              <a:rPr lang="en-US" sz="4000" dirty="0" smtClean="0">
                <a:solidFill>
                  <a:srgbClr val="FF0000"/>
                </a:solidFill>
              </a:rPr>
              <a:t> Implementation</a:t>
            </a:r>
            <a:endParaRPr lang="en-US" sz="4000" dirty="0">
              <a:solidFill>
                <a:srgbClr val="FF0000"/>
              </a:solidFill>
            </a:endParaRPr>
          </a:p>
        </p:txBody>
      </p:sp>
      <p:sp>
        <p:nvSpPr>
          <p:cNvPr id="9267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6723"/>
                                        </p:tgtEl>
                                        <p:attrNameLst>
                                          <p:attrName>ppt_x</p:attrName>
                                        </p:attrNameLst>
                                      </p:cBhvr>
                                      <p:tavLst>
                                        <p:tav tm="0">
                                          <p:val>
                                            <p:strVal val="ppt_x"/>
                                          </p:val>
                                        </p:tav>
                                        <p:tav tm="100000">
                                          <p:val>
                                            <p:strVal val="ppt_x"/>
                                          </p:val>
                                        </p:tav>
                                      </p:tavLst>
                                    </p:anim>
                                    <p:anim calcmode="lin" valueType="num">
                                      <p:cBhvr additive="base">
                                        <p:cTn id="7" dur="1000"/>
                                        <p:tgtEl>
                                          <p:spTgt spid="926723"/>
                                        </p:tgtEl>
                                        <p:attrNameLst>
                                          <p:attrName>ppt_y</p:attrName>
                                        </p:attrNameLst>
                                      </p:cBhvr>
                                      <p:tavLst>
                                        <p:tav tm="0">
                                          <p:val>
                                            <p:strVal val="ppt_y"/>
                                          </p:val>
                                        </p:tav>
                                        <p:tav tm="100000">
                                          <p:val>
                                            <p:strVal val="0-ppt_h/2"/>
                                          </p:val>
                                        </p:tav>
                                      </p:tavLst>
                                    </p:anim>
                                    <p:set>
                                      <p:cBhvr>
                                        <p:cTn id="8" dur="1" fill="hold">
                                          <p:stCondLst>
                                            <p:cond delay="999"/>
                                          </p:stCondLst>
                                        </p:cTn>
                                        <p:tgtEl>
                                          <p:spTgt spid="9267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723" grpId="0"/>
    </p:bld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470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Introduction to the Stanford Libraries</a:t>
            </a:r>
            <a:endParaRPr lang="en-US" sz="4000" dirty="0">
              <a:solidFill>
                <a:schemeClr val="tx1"/>
              </a:solidFill>
              <a:latin typeface="Times New Roman" charset="0"/>
            </a:endParaRPr>
          </a:p>
        </p:txBody>
      </p:sp>
      <p:sp>
        <p:nvSpPr>
          <p:cNvPr id="584707" name="Rectangle 3"/>
          <p:cNvSpPr>
            <a:spLocks noChangeArrowheads="1"/>
          </p:cNvSpPr>
          <p:nvPr/>
        </p:nvSpPr>
        <p:spPr bwMode="auto">
          <a:xfrm>
            <a:off x="482600" y="1155700"/>
            <a:ext cx="81280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i="1" dirty="0" smtClean="0">
                <a:solidFill>
                  <a:srgbClr val="000000"/>
                </a:solidFill>
              </a:rPr>
              <a:t>Programming Abstractions in C++</a:t>
            </a:r>
            <a:r>
              <a:rPr lang="en-US" sz="2400" b="0" dirty="0" smtClean="0">
                <a:solidFill>
                  <a:srgbClr val="000000"/>
                </a:solidFill>
              </a:rPr>
              <a:t> comes with a variety of library packages developed at Stanford to make it easier for students to learn the underlying concepts.  These libraries include the following:</a:t>
            </a:r>
            <a:endParaRPr lang="en-US" sz="2400" dirty="0">
              <a:solidFill>
                <a:srgbClr val="000000"/>
              </a:solidFill>
            </a:endParaRPr>
          </a:p>
        </p:txBody>
      </p:sp>
      <p:grpSp>
        <p:nvGrpSpPr>
          <p:cNvPr id="6" name="Group 5"/>
          <p:cNvGrpSpPr/>
          <p:nvPr/>
        </p:nvGrpSpPr>
        <p:grpSpPr>
          <a:xfrm>
            <a:off x="742646" y="2710545"/>
            <a:ext cx="7855859" cy="1768290"/>
            <a:chOff x="647700" y="4581712"/>
            <a:chExt cx="7855859" cy="1768290"/>
          </a:xfrm>
        </p:grpSpPr>
        <p:sp>
          <p:nvSpPr>
            <p:cNvPr id="7" name="Rectangle 25"/>
            <p:cNvSpPr>
              <a:spLocks noChangeArrowheads="1"/>
            </p:cNvSpPr>
            <p:nvPr/>
          </p:nvSpPr>
          <p:spPr bwMode="auto">
            <a:xfrm>
              <a:off x="647701" y="4618980"/>
              <a:ext cx="7848599" cy="1731019"/>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cxnSp>
          <p:nvCxnSpPr>
            <p:cNvPr id="8" name="Straight Connector 7"/>
            <p:cNvCxnSpPr/>
            <p:nvPr/>
          </p:nvCxnSpPr>
          <p:spPr bwMode="auto">
            <a:xfrm rot="10800000" flipH="1">
              <a:off x="647700" y="5310268"/>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 name="Straight Connector 8"/>
            <p:cNvCxnSpPr/>
            <p:nvPr/>
          </p:nvCxnSpPr>
          <p:spPr bwMode="auto">
            <a:xfrm rot="10800000" flipH="1">
              <a:off x="647701" y="5655912"/>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 name="Straight Connector 9"/>
            <p:cNvCxnSpPr/>
            <p:nvPr/>
          </p:nvCxnSpPr>
          <p:spPr bwMode="auto">
            <a:xfrm rot="10800000" flipH="1">
              <a:off x="647701" y="4964624"/>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1" name="TextBox 10"/>
            <p:cNvSpPr txBox="1"/>
            <p:nvPr/>
          </p:nvSpPr>
          <p:spPr>
            <a:xfrm>
              <a:off x="675520" y="4581712"/>
              <a:ext cx="1458080" cy="369332"/>
            </a:xfrm>
            <a:prstGeom prst="rect">
              <a:avLst/>
            </a:prstGeom>
            <a:noFill/>
          </p:spPr>
          <p:txBody>
            <a:bodyPr wrap="square" rtlCol="0">
              <a:spAutoFit/>
            </a:bodyPr>
            <a:lstStyle/>
            <a:p>
              <a:r>
                <a:rPr lang="en-US" sz="1800" dirty="0" err="1" smtClean="0">
                  <a:latin typeface="Courier New"/>
                  <a:cs typeface="Courier New"/>
                </a:rPr>
                <a:t>console.h</a:t>
              </a:r>
              <a:endParaRPr lang="en-US" sz="1800" dirty="0">
                <a:latin typeface="Courier New"/>
                <a:cs typeface="Courier New"/>
              </a:endParaRPr>
            </a:p>
          </p:txBody>
        </p:sp>
        <p:cxnSp>
          <p:nvCxnSpPr>
            <p:cNvPr id="12" name="Straight Connector 11"/>
            <p:cNvCxnSpPr/>
            <p:nvPr/>
          </p:nvCxnSpPr>
          <p:spPr bwMode="auto">
            <a:xfrm rot="5400000">
              <a:off x="1343363" y="5483566"/>
              <a:ext cx="1730229" cy="2644"/>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3" name="TextBox 12"/>
            <p:cNvSpPr txBox="1"/>
            <p:nvPr/>
          </p:nvSpPr>
          <p:spPr>
            <a:xfrm>
              <a:off x="2286000" y="4581712"/>
              <a:ext cx="6172200" cy="369332"/>
            </a:xfrm>
            <a:prstGeom prst="rect">
              <a:avLst/>
            </a:prstGeom>
            <a:noFill/>
          </p:spPr>
          <p:txBody>
            <a:bodyPr wrap="square" rtlCol="0">
              <a:spAutoFit/>
            </a:bodyPr>
            <a:lstStyle/>
            <a:p>
              <a:r>
                <a:rPr lang="en-US" sz="1800" b="0" dirty="0" smtClean="0">
                  <a:latin typeface="Times New Roman"/>
                  <a:cs typeface="Times New Roman"/>
                </a:rPr>
                <a:t>Redirects standard input and output to a console window.</a:t>
              </a:r>
              <a:endParaRPr lang="en-US" sz="1800" dirty="0">
                <a:latin typeface="Courier New"/>
                <a:cs typeface="Courier New"/>
              </a:endParaRPr>
            </a:p>
          </p:txBody>
        </p:sp>
        <p:sp>
          <p:nvSpPr>
            <p:cNvPr id="14" name="TextBox 13"/>
            <p:cNvSpPr txBox="1"/>
            <p:nvPr/>
          </p:nvSpPr>
          <p:spPr>
            <a:xfrm>
              <a:off x="675520" y="4927632"/>
              <a:ext cx="1381880" cy="369332"/>
            </a:xfrm>
            <a:prstGeom prst="rect">
              <a:avLst/>
            </a:prstGeom>
            <a:noFill/>
          </p:spPr>
          <p:txBody>
            <a:bodyPr wrap="square" rtlCol="0">
              <a:spAutoFit/>
            </a:bodyPr>
            <a:lstStyle/>
            <a:p>
              <a:r>
                <a:rPr lang="en-US" sz="1800" dirty="0" err="1" smtClean="0">
                  <a:latin typeface="Courier New"/>
                  <a:cs typeface="Courier New"/>
                </a:rPr>
                <a:t>error.h</a:t>
              </a:r>
              <a:endParaRPr lang="en-US" sz="1800" dirty="0">
                <a:latin typeface="Courier New"/>
                <a:cs typeface="Courier New"/>
              </a:endParaRPr>
            </a:p>
          </p:txBody>
        </p:sp>
        <p:sp>
          <p:nvSpPr>
            <p:cNvPr id="15" name="TextBox 14"/>
            <p:cNvSpPr txBox="1"/>
            <p:nvPr/>
          </p:nvSpPr>
          <p:spPr>
            <a:xfrm>
              <a:off x="2286000" y="4927632"/>
              <a:ext cx="6172200" cy="369332"/>
            </a:xfrm>
            <a:prstGeom prst="rect">
              <a:avLst/>
            </a:prstGeom>
            <a:noFill/>
          </p:spPr>
          <p:txBody>
            <a:bodyPr wrap="square" rtlCol="0">
              <a:spAutoFit/>
            </a:bodyPr>
            <a:lstStyle/>
            <a:p>
              <a:r>
                <a:rPr lang="en-US" sz="1800" b="0" dirty="0" smtClean="0">
                  <a:latin typeface="Times New Roman"/>
                  <a:cs typeface="Times New Roman"/>
                </a:rPr>
                <a:t>Supports error reporting and recovery.</a:t>
              </a:r>
              <a:endParaRPr lang="en-US" sz="1800" dirty="0">
                <a:latin typeface="Courier New"/>
                <a:cs typeface="Courier New"/>
              </a:endParaRPr>
            </a:p>
          </p:txBody>
        </p:sp>
        <p:sp>
          <p:nvSpPr>
            <p:cNvPr id="16" name="TextBox 15"/>
            <p:cNvSpPr txBox="1"/>
            <p:nvPr/>
          </p:nvSpPr>
          <p:spPr>
            <a:xfrm>
              <a:off x="675520" y="5273552"/>
              <a:ext cx="1610480" cy="369332"/>
            </a:xfrm>
            <a:prstGeom prst="rect">
              <a:avLst/>
            </a:prstGeom>
            <a:noFill/>
          </p:spPr>
          <p:txBody>
            <a:bodyPr wrap="square" rtlCol="0">
              <a:spAutoFit/>
            </a:bodyPr>
            <a:lstStyle/>
            <a:p>
              <a:r>
                <a:rPr lang="en-US" sz="1800" dirty="0" err="1" smtClean="0">
                  <a:latin typeface="Courier New"/>
                  <a:cs typeface="Courier New"/>
                </a:rPr>
                <a:t>graphics.h</a:t>
              </a:r>
              <a:endParaRPr lang="en-US" sz="1800" dirty="0">
                <a:latin typeface="Courier New"/>
                <a:cs typeface="Courier New"/>
              </a:endParaRPr>
            </a:p>
          </p:txBody>
        </p:sp>
        <p:sp>
          <p:nvSpPr>
            <p:cNvPr id="17" name="TextBox 16"/>
            <p:cNvSpPr txBox="1"/>
            <p:nvPr/>
          </p:nvSpPr>
          <p:spPr>
            <a:xfrm>
              <a:off x="2286000" y="5273552"/>
              <a:ext cx="6172200" cy="369332"/>
            </a:xfrm>
            <a:prstGeom prst="rect">
              <a:avLst/>
            </a:prstGeom>
            <a:noFill/>
          </p:spPr>
          <p:txBody>
            <a:bodyPr wrap="square" rtlCol="0">
              <a:spAutoFit/>
            </a:bodyPr>
            <a:lstStyle/>
            <a:p>
              <a:r>
                <a:rPr lang="en-US" sz="1800" b="0" dirty="0" smtClean="0">
                  <a:latin typeface="Times New Roman"/>
                  <a:cs typeface="Times New Roman"/>
                </a:rPr>
                <a:t>Implements a simple, portable, object-oriented graphical model. </a:t>
              </a:r>
              <a:endParaRPr lang="en-US" sz="1800" dirty="0">
                <a:latin typeface="Courier New"/>
                <a:cs typeface="Courier New"/>
              </a:endParaRPr>
            </a:p>
          </p:txBody>
        </p:sp>
        <p:sp>
          <p:nvSpPr>
            <p:cNvPr id="18" name="TextBox 17"/>
            <p:cNvSpPr txBox="1"/>
            <p:nvPr/>
          </p:nvSpPr>
          <p:spPr>
            <a:xfrm>
              <a:off x="675520" y="5619472"/>
              <a:ext cx="1610480" cy="369332"/>
            </a:xfrm>
            <a:prstGeom prst="rect">
              <a:avLst/>
            </a:prstGeom>
            <a:noFill/>
          </p:spPr>
          <p:txBody>
            <a:bodyPr wrap="square" rtlCol="0">
              <a:spAutoFit/>
            </a:bodyPr>
            <a:lstStyle/>
            <a:p>
              <a:r>
                <a:rPr lang="en-US" sz="1800" dirty="0" err="1" smtClean="0">
                  <a:latin typeface="Courier New"/>
                  <a:cs typeface="Courier New"/>
                </a:rPr>
                <a:t>simpio.h</a:t>
              </a:r>
              <a:endParaRPr lang="en-US" sz="1800" dirty="0">
                <a:latin typeface="Courier New"/>
                <a:cs typeface="Courier New"/>
              </a:endParaRPr>
            </a:p>
          </p:txBody>
        </p:sp>
        <p:sp>
          <p:nvSpPr>
            <p:cNvPr id="19" name="TextBox 18"/>
            <p:cNvSpPr txBox="1"/>
            <p:nvPr/>
          </p:nvSpPr>
          <p:spPr>
            <a:xfrm>
              <a:off x="2286000" y="5619472"/>
              <a:ext cx="6172200" cy="369332"/>
            </a:xfrm>
            <a:prstGeom prst="rect">
              <a:avLst/>
            </a:prstGeom>
            <a:noFill/>
          </p:spPr>
          <p:txBody>
            <a:bodyPr wrap="square" rtlCol="0">
              <a:spAutoFit/>
            </a:bodyPr>
            <a:lstStyle/>
            <a:p>
              <a:r>
                <a:rPr lang="en-US" sz="1800" b="0" dirty="0" err="1" smtClean="0">
                  <a:latin typeface="Times New Roman"/>
                  <a:cs typeface="Times New Roman"/>
                </a:rPr>
                <a:t>Suoports</a:t>
              </a:r>
              <a:r>
                <a:rPr lang="en-US" sz="1800" b="0" dirty="0" smtClean="0">
                  <a:latin typeface="Times New Roman"/>
                  <a:cs typeface="Times New Roman"/>
                </a:rPr>
                <a:t> improved error-checking for input operations.</a:t>
              </a:r>
              <a:endParaRPr lang="en-US" sz="1800" dirty="0">
                <a:latin typeface="Courier New"/>
                <a:cs typeface="Courier New"/>
              </a:endParaRPr>
            </a:p>
          </p:txBody>
        </p:sp>
        <p:cxnSp>
          <p:nvCxnSpPr>
            <p:cNvPr id="20" name="Straight Connector 19"/>
            <p:cNvCxnSpPr/>
            <p:nvPr/>
          </p:nvCxnSpPr>
          <p:spPr bwMode="auto">
            <a:xfrm rot="10800000" flipH="1">
              <a:off x="654960" y="6001556"/>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1" name="TextBox 20"/>
            <p:cNvSpPr txBox="1"/>
            <p:nvPr/>
          </p:nvSpPr>
          <p:spPr>
            <a:xfrm>
              <a:off x="673705" y="5965392"/>
              <a:ext cx="1610480" cy="369332"/>
            </a:xfrm>
            <a:prstGeom prst="rect">
              <a:avLst/>
            </a:prstGeom>
            <a:noFill/>
          </p:spPr>
          <p:txBody>
            <a:bodyPr wrap="square" rtlCol="0">
              <a:spAutoFit/>
            </a:bodyPr>
            <a:lstStyle/>
            <a:p>
              <a:r>
                <a:rPr lang="en-US" sz="1800" dirty="0" err="1" smtClean="0">
                  <a:latin typeface="Courier New"/>
                  <a:cs typeface="Courier New"/>
                </a:rPr>
                <a:t>strlib.h</a:t>
              </a:r>
              <a:endParaRPr lang="en-US" sz="1800" dirty="0">
                <a:latin typeface="Courier New"/>
                <a:cs typeface="Courier New"/>
              </a:endParaRPr>
            </a:p>
          </p:txBody>
        </p:sp>
        <p:sp>
          <p:nvSpPr>
            <p:cNvPr id="22" name="TextBox 21"/>
            <p:cNvSpPr txBox="1"/>
            <p:nvPr/>
          </p:nvSpPr>
          <p:spPr>
            <a:xfrm>
              <a:off x="2284185" y="5965392"/>
              <a:ext cx="6172200" cy="369332"/>
            </a:xfrm>
            <a:prstGeom prst="rect">
              <a:avLst/>
            </a:prstGeom>
            <a:noFill/>
          </p:spPr>
          <p:txBody>
            <a:bodyPr wrap="square" rtlCol="0">
              <a:spAutoFit/>
            </a:bodyPr>
            <a:lstStyle/>
            <a:p>
              <a:r>
                <a:rPr lang="en-US" sz="1800" b="0" dirty="0" smtClean="0">
                  <a:latin typeface="Times New Roman"/>
                  <a:cs typeface="Times New Roman"/>
                </a:rPr>
                <a:t>Extends the set of string operations.</a:t>
              </a:r>
              <a:endParaRPr lang="en-US" sz="1800" dirty="0">
                <a:latin typeface="Courier New"/>
                <a:cs typeface="Courier New"/>
              </a:endParaRPr>
            </a:p>
          </p:txBody>
        </p:sp>
      </p:grpSp>
      <p:sp>
        <p:nvSpPr>
          <p:cNvPr id="23" name="Rectangle 3"/>
          <p:cNvSpPr>
            <a:spLocks noChangeArrowheads="1"/>
          </p:cNvSpPr>
          <p:nvPr/>
        </p:nvSpPr>
        <p:spPr bwMode="auto">
          <a:xfrm>
            <a:off x="482600" y="4660900"/>
            <a:ext cx="81280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You can learn more about these libraries from the tables of functions in the textbook, from the web-based documentation, or by reading the interfaces.</a:t>
            </a:r>
            <a:endParaRPr lang="en-US" sz="240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7856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Functions and Algorithms</a:t>
            </a:r>
            <a:endParaRPr lang="en-US" sz="4000" dirty="0">
              <a:solidFill>
                <a:schemeClr val="tx1"/>
              </a:solidFill>
              <a:latin typeface="Times New Roman" charset="0"/>
            </a:endParaRPr>
          </a:p>
        </p:txBody>
      </p:sp>
      <p:sp>
        <p:nvSpPr>
          <p:cNvPr id="578563" name="Rectangle 3"/>
          <p:cNvSpPr>
            <a:spLocks noChangeArrowheads="1"/>
          </p:cNvSpPr>
          <p:nvPr/>
        </p:nvSpPr>
        <p:spPr bwMode="auto">
          <a:xfrm>
            <a:off x="482600" y="1155700"/>
            <a:ext cx="8128000" cy="4864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Functions are critical to programming </a:t>
            </a:r>
            <a:r>
              <a:rPr lang="en-US" sz="2400" b="0" dirty="0">
                <a:solidFill>
                  <a:srgbClr val="000000"/>
                </a:solidFill>
              </a:rPr>
              <a:t>because they provide a structure in which to express </a:t>
            </a:r>
            <a:r>
              <a:rPr lang="en-US" sz="2400" b="0" dirty="0" smtClean="0">
                <a:solidFill>
                  <a:srgbClr val="000000"/>
                </a:solidFill>
              </a:rPr>
              <a:t>algorithms.</a:t>
            </a:r>
          </a:p>
          <a:p>
            <a:pPr marL="342900" indent="-342900" algn="just">
              <a:lnSpc>
                <a:spcPct val="85000"/>
              </a:lnSpc>
              <a:spcAft>
                <a:spcPct val="50000"/>
              </a:spcAft>
              <a:buFontTx/>
              <a:buChar char="•"/>
            </a:pPr>
            <a:r>
              <a:rPr lang="en-US" sz="2400" b="0" dirty="0" smtClean="0">
                <a:solidFill>
                  <a:srgbClr val="000000"/>
                </a:solidFill>
              </a:rPr>
              <a:t>Algorithms for solving a particular problem can vary widely in their efficiency.  It makes sense to think carefully when you are choosing an algorithm because making a bad choice can be extremely costly.</a:t>
            </a:r>
          </a:p>
          <a:p>
            <a:pPr marL="342900" indent="-342900" algn="just">
              <a:lnSpc>
                <a:spcPct val="85000"/>
              </a:lnSpc>
              <a:spcAft>
                <a:spcPct val="50000"/>
              </a:spcAft>
              <a:buFontTx/>
              <a:buChar char="•"/>
            </a:pPr>
            <a:r>
              <a:rPr lang="en-US" sz="2400" b="0" dirty="0" smtClean="0">
                <a:solidFill>
                  <a:srgbClr val="000000"/>
                </a:solidFill>
              </a:rPr>
              <a:t>The next few slides illustrate this principle by implementing two algorithms for computing the </a:t>
            </a:r>
            <a:r>
              <a:rPr lang="en-US" sz="2400" i="1" dirty="0" smtClean="0">
                <a:solidFill>
                  <a:srgbClr val="000000"/>
                </a:solidFill>
              </a:rPr>
              <a:t>greatest common divisor</a:t>
            </a:r>
            <a:r>
              <a:rPr lang="en-US" sz="2400" b="0" i="1" dirty="0" smtClean="0">
                <a:solidFill>
                  <a:srgbClr val="000000"/>
                </a:solidFill>
              </a:rPr>
              <a:t> </a:t>
            </a:r>
            <a:r>
              <a:rPr lang="en-US" sz="2400" b="0" dirty="0" smtClean="0">
                <a:solidFill>
                  <a:srgbClr val="000000"/>
                </a:solidFill>
              </a:rPr>
              <a:t>of the integers </a:t>
            </a:r>
            <a:r>
              <a:rPr lang="en-US" sz="2400" b="0" i="1" dirty="0" err="1" smtClean="0">
                <a:solidFill>
                  <a:srgbClr val="000000"/>
                </a:solidFill>
              </a:rPr>
              <a:t>x</a:t>
            </a:r>
            <a:r>
              <a:rPr lang="en-US" sz="2400" b="0" dirty="0" smtClean="0">
                <a:solidFill>
                  <a:srgbClr val="000000"/>
                </a:solidFill>
              </a:rPr>
              <a:t> and </a:t>
            </a:r>
            <a:r>
              <a:rPr lang="en-US" sz="2400" b="0" i="1" dirty="0" err="1" smtClean="0">
                <a:solidFill>
                  <a:srgbClr val="000000"/>
                </a:solidFill>
              </a:rPr>
              <a:t>y</a:t>
            </a:r>
            <a:r>
              <a:rPr lang="en-US" sz="2400" b="0" i="1" dirty="0" smtClean="0">
                <a:solidFill>
                  <a:srgbClr val="000000"/>
                </a:solidFill>
              </a:rPr>
              <a:t>,</a:t>
            </a:r>
            <a:r>
              <a:rPr lang="en-US" sz="2400" b="0" dirty="0" smtClean="0">
                <a:solidFill>
                  <a:srgbClr val="000000"/>
                </a:solidFill>
              </a:rPr>
              <a:t> which is defined to be the largest integer that divides evenly into both.</a:t>
            </a:r>
            <a:endParaRPr lang="en-US" sz="2400" dirty="0" smtClean="0">
              <a:solidFill>
                <a:srgbClr val="000000"/>
              </a:solidFill>
            </a:endParaRPr>
          </a:p>
          <a:p>
            <a:pPr marL="342900" indent="-342900" algn="just">
              <a:lnSpc>
                <a:spcPct val="85000"/>
              </a:lnSpc>
              <a:spcAft>
                <a:spcPct val="50000"/>
              </a:spcAft>
              <a:buFontTx/>
              <a:buChar char="•"/>
            </a:pPr>
            <a:endParaRPr lang="en-US" sz="2400" b="0" dirty="0" smtClean="0">
              <a:solidFill>
                <a:srgbClr val="000000"/>
              </a:solidFill>
            </a:endParaRPr>
          </a:p>
          <a:p>
            <a:pPr marL="342900" indent="-342900" algn="just">
              <a:lnSpc>
                <a:spcPct val="85000"/>
              </a:lnSpc>
              <a:spcAft>
                <a:spcPct val="50000"/>
              </a:spcAft>
              <a:buFontTx/>
              <a:buChar char="•"/>
            </a:pPr>
            <a:endParaRPr lang="en-US" sz="240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856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856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8563" grpId="0" build="p"/>
    </p:bld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061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The Brute</a:t>
            </a:r>
            <a:r>
              <a:rPr lang="en-US" sz="4000" dirty="0">
                <a:solidFill>
                  <a:srgbClr val="FF0000"/>
                </a:solidFill>
                <a:latin typeface="Times New Roman" charset="0"/>
              </a:rPr>
              <a:t>-Force </a:t>
            </a:r>
            <a:r>
              <a:rPr lang="en-US" sz="4000" dirty="0" smtClean="0">
                <a:solidFill>
                  <a:srgbClr val="FF0000"/>
                </a:solidFill>
                <a:latin typeface="Times New Roman" charset="0"/>
              </a:rPr>
              <a:t>Approach  </a:t>
            </a:r>
            <a:endParaRPr lang="en-US" sz="4000" dirty="0">
              <a:solidFill>
                <a:schemeClr val="tx1"/>
              </a:solidFill>
              <a:latin typeface="Times New Roman" charset="0"/>
            </a:endParaRPr>
          </a:p>
        </p:txBody>
      </p:sp>
      <p:sp>
        <p:nvSpPr>
          <p:cNvPr id="580611" name="Rectangle 3"/>
          <p:cNvSpPr>
            <a:spLocks noChangeArrowheads="1"/>
          </p:cNvSpPr>
          <p:nvPr/>
        </p:nvSpPr>
        <p:spPr bwMode="auto">
          <a:xfrm>
            <a:off x="482600" y="1155700"/>
            <a:ext cx="81280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One strategy for computing the greatest common divisor is to count backwards from the smaller value until you find one that divides evenly into both.  The code looks like this:</a:t>
            </a:r>
            <a:endParaRPr lang="en-US" sz="2400">
              <a:solidFill>
                <a:srgbClr val="000000"/>
              </a:solidFill>
            </a:endParaRPr>
          </a:p>
        </p:txBody>
      </p:sp>
      <p:sp>
        <p:nvSpPr>
          <p:cNvPr id="580612" name="Rectangle 4"/>
          <p:cNvSpPr>
            <a:spLocks noChangeArrowheads="1"/>
          </p:cNvSpPr>
          <p:nvPr/>
        </p:nvSpPr>
        <p:spPr bwMode="auto">
          <a:xfrm>
            <a:off x="482600" y="4737100"/>
            <a:ext cx="8128000" cy="1968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This algorithm must terminate for positive values of </a:t>
            </a:r>
            <a:r>
              <a:rPr lang="en-US" sz="2200" dirty="0" err="1">
                <a:solidFill>
                  <a:srgbClr val="000000"/>
                </a:solidFill>
                <a:latin typeface="Courier New" charset="0"/>
              </a:rPr>
              <a:t>x</a:t>
            </a:r>
            <a:r>
              <a:rPr lang="en-US" sz="2400" b="0" dirty="0">
                <a:solidFill>
                  <a:srgbClr val="000000"/>
                </a:solidFill>
              </a:rPr>
              <a:t> and </a:t>
            </a:r>
            <a:r>
              <a:rPr lang="en-US" sz="2200" dirty="0" err="1">
                <a:solidFill>
                  <a:srgbClr val="000000"/>
                </a:solidFill>
                <a:latin typeface="Courier New" charset="0"/>
              </a:rPr>
              <a:t>y</a:t>
            </a:r>
            <a:r>
              <a:rPr lang="en-US" sz="2400" b="0" dirty="0">
                <a:solidFill>
                  <a:srgbClr val="000000"/>
                </a:solidFill>
              </a:rPr>
              <a:t> because the value of </a:t>
            </a:r>
            <a:r>
              <a:rPr lang="en-US" sz="2200" dirty="0">
                <a:solidFill>
                  <a:srgbClr val="000000"/>
                </a:solidFill>
                <a:latin typeface="Courier New" charset="0"/>
              </a:rPr>
              <a:t>guess</a:t>
            </a:r>
            <a:r>
              <a:rPr lang="en-US" sz="2400" b="0" dirty="0">
                <a:solidFill>
                  <a:srgbClr val="000000"/>
                </a:solidFill>
              </a:rPr>
              <a:t> will eventually reach 1.  At that point, </a:t>
            </a:r>
            <a:r>
              <a:rPr lang="en-US" sz="2200" dirty="0">
                <a:solidFill>
                  <a:srgbClr val="000000"/>
                </a:solidFill>
                <a:latin typeface="Courier New" charset="0"/>
              </a:rPr>
              <a:t>guess</a:t>
            </a:r>
            <a:r>
              <a:rPr lang="en-US" sz="2400" b="0" dirty="0">
                <a:solidFill>
                  <a:srgbClr val="000000"/>
                </a:solidFill>
              </a:rPr>
              <a:t> must be the greatest common divisor because the </a:t>
            </a:r>
            <a:r>
              <a:rPr lang="en-US" sz="2200" dirty="0">
                <a:solidFill>
                  <a:srgbClr val="000000"/>
                </a:solidFill>
                <a:latin typeface="Courier New" charset="0"/>
              </a:rPr>
              <a:t>while</a:t>
            </a:r>
            <a:r>
              <a:rPr lang="en-US" sz="2400" b="0" dirty="0">
                <a:solidFill>
                  <a:srgbClr val="000000"/>
                </a:solidFill>
              </a:rPr>
              <a:t> loop will have already tested all larger ones.</a:t>
            </a:r>
          </a:p>
          <a:p>
            <a:pPr marL="342900" indent="-342900" algn="just">
              <a:lnSpc>
                <a:spcPct val="85000"/>
              </a:lnSpc>
              <a:spcAft>
                <a:spcPct val="50000"/>
              </a:spcAft>
              <a:buFontTx/>
              <a:buChar char="•"/>
            </a:pPr>
            <a:r>
              <a:rPr lang="en-US" sz="2400" b="0" dirty="0">
                <a:solidFill>
                  <a:srgbClr val="000000"/>
                </a:solidFill>
              </a:rPr>
              <a:t>Trying every possibility is called a </a:t>
            </a:r>
            <a:r>
              <a:rPr lang="en-US" sz="2400" i="1" dirty="0">
                <a:solidFill>
                  <a:srgbClr val="000000"/>
                </a:solidFill>
              </a:rPr>
              <a:t>brute-force strategy</a:t>
            </a:r>
            <a:r>
              <a:rPr lang="en-US" sz="2400" b="0" i="1" dirty="0">
                <a:solidFill>
                  <a:srgbClr val="000000"/>
                </a:solidFill>
              </a:rPr>
              <a:t>.</a:t>
            </a:r>
          </a:p>
        </p:txBody>
      </p:sp>
      <p:sp>
        <p:nvSpPr>
          <p:cNvPr id="580616" name="Rectangle 8"/>
          <p:cNvSpPr>
            <a:spLocks noChangeArrowheads="1"/>
          </p:cNvSpPr>
          <p:nvPr/>
        </p:nvSpPr>
        <p:spPr bwMode="auto">
          <a:xfrm>
            <a:off x="1206500" y="2289175"/>
            <a:ext cx="6897688" cy="22193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smtClean="0">
              <a:solidFill>
                <a:srgbClr val="000000"/>
              </a:solidFill>
            </a:endParaRPr>
          </a:p>
        </p:txBody>
      </p:sp>
      <p:sp>
        <p:nvSpPr>
          <p:cNvPr id="580617" name="Rectangle 9"/>
          <p:cNvSpPr>
            <a:spLocks noChangeArrowheads="1"/>
          </p:cNvSpPr>
          <p:nvPr/>
        </p:nvSpPr>
        <p:spPr bwMode="auto">
          <a:xfrm>
            <a:off x="1255485" y="2349500"/>
            <a:ext cx="6845300" cy="2014538"/>
          </a:xfrm>
          <a:prstGeom prst="rect">
            <a:avLst/>
          </a:prstGeom>
          <a:noFill/>
          <a:ln w="9525">
            <a:noFill/>
            <a:miter lim="800000"/>
            <a:headEnd/>
            <a:tailEnd/>
          </a:ln>
          <a:effectLst/>
        </p:spPr>
        <p:txBody>
          <a:bodyPr>
            <a:prstTxWarp prst="textNoShape">
              <a:avLst/>
            </a:prstTxWarp>
            <a:spAutoFit/>
          </a:bodyPr>
          <a:lstStyle/>
          <a:p>
            <a:r>
              <a:rPr sz="1800" noProof="1" smtClean="0">
                <a:solidFill>
                  <a:srgbClr val="000000"/>
                </a:solidFill>
                <a:latin typeface="Courier New" charset="0"/>
              </a:rPr>
              <a:t>int </a:t>
            </a:r>
            <a:r>
              <a:rPr sz="1800" noProof="1">
                <a:solidFill>
                  <a:srgbClr val="000000"/>
                </a:solidFill>
                <a:latin typeface="Courier New" charset="0"/>
              </a:rPr>
              <a:t>gcd(int x, int y)</a:t>
            </a:r>
            <a:r>
              <a:rPr lang="en-US" sz="1000" dirty="0">
                <a:solidFill>
                  <a:srgbClr val="000000"/>
                </a:solidFill>
                <a:latin typeface="Courier New" charset="0"/>
              </a:rPr>
              <a:t> </a:t>
            </a:r>
            <a:r>
              <a:rPr lang="en-US" sz="1800" dirty="0">
                <a:solidFill>
                  <a:srgbClr val="000000"/>
                </a:solidFill>
                <a:latin typeface="Courier New" charset="0"/>
              </a:rPr>
              <a:t>{</a:t>
            </a:r>
          </a:p>
          <a:p>
            <a:r>
              <a:rPr lang="en-US" sz="1800" dirty="0">
                <a:solidFill>
                  <a:srgbClr val="000000"/>
                </a:solidFill>
                <a:latin typeface="Courier New" charset="0"/>
              </a:rPr>
              <a:t>   </a:t>
            </a:r>
            <a:r>
              <a:rPr sz="1800" noProof="1">
                <a:solidFill>
                  <a:srgbClr val="000000"/>
                </a:solidFill>
                <a:latin typeface="Courier New" charset="0"/>
              </a:rPr>
              <a:t>int guess =</a:t>
            </a:r>
            <a:r>
              <a:rPr sz="1800" noProof="1" smtClean="0">
                <a:solidFill>
                  <a:srgbClr val="000000"/>
                </a:solidFill>
                <a:latin typeface="Courier New" charset="0"/>
              </a:rPr>
              <a:t> </a:t>
            </a:r>
            <a:r>
              <a:rPr lang="en-US" sz="1800" noProof="1" smtClean="0">
                <a:solidFill>
                  <a:srgbClr val="000000"/>
                </a:solidFill>
                <a:latin typeface="Courier New" charset="0"/>
              </a:rPr>
              <a:t>x</a:t>
            </a:r>
            <a:r>
              <a:rPr sz="1800" noProof="1" smtClean="0">
                <a:solidFill>
                  <a:srgbClr val="000000"/>
                </a:solidFill>
                <a:latin typeface="Courier New" charset="0"/>
              </a:rPr>
              <a:t>;</a:t>
            </a:r>
            <a:endParaRPr lang="en-US" sz="1800" dirty="0">
              <a:solidFill>
                <a:srgbClr val="000000"/>
              </a:solidFill>
              <a:latin typeface="Courier New" charset="0"/>
            </a:endParaRPr>
          </a:p>
          <a:p>
            <a:r>
              <a:rPr lang="en-US" sz="1800" dirty="0">
                <a:solidFill>
                  <a:srgbClr val="000000"/>
                </a:solidFill>
                <a:latin typeface="Courier New" charset="0"/>
              </a:rPr>
              <a:t>   </a:t>
            </a:r>
            <a:r>
              <a:rPr sz="1800" noProof="1">
                <a:solidFill>
                  <a:srgbClr val="000000"/>
                </a:solidFill>
                <a:latin typeface="Courier New" charset="0"/>
              </a:rPr>
              <a:t>while (x % guess != 0 || y % guess != 0) {</a:t>
            </a:r>
            <a:endParaRPr lang="en-US" sz="1800" dirty="0">
              <a:solidFill>
                <a:srgbClr val="000000"/>
              </a:solidFill>
              <a:latin typeface="Courier New" charset="0"/>
            </a:endParaRPr>
          </a:p>
          <a:p>
            <a:r>
              <a:rPr lang="en-US" sz="1800" dirty="0">
                <a:solidFill>
                  <a:srgbClr val="000000"/>
                </a:solidFill>
                <a:latin typeface="Courier New" charset="0"/>
              </a:rPr>
              <a:t>      </a:t>
            </a:r>
            <a:r>
              <a:rPr sz="1800" noProof="1">
                <a:solidFill>
                  <a:srgbClr val="000000"/>
                </a:solidFill>
                <a:latin typeface="Courier New" charset="0"/>
              </a:rPr>
              <a:t>guess--;</a:t>
            </a:r>
            <a:endParaRPr lang="en-US" sz="1800" dirty="0">
              <a:solidFill>
                <a:srgbClr val="000000"/>
              </a:solidFill>
              <a:latin typeface="Courier New" charset="0"/>
            </a:endParaRPr>
          </a:p>
          <a:p>
            <a:r>
              <a:rPr lang="en-US" sz="1800" dirty="0">
                <a:solidFill>
                  <a:srgbClr val="000000"/>
                </a:solidFill>
                <a:latin typeface="Courier New" charset="0"/>
              </a:rPr>
              <a:t>   }</a:t>
            </a:r>
          </a:p>
          <a:p>
            <a:r>
              <a:rPr lang="en-US" sz="1800" dirty="0">
                <a:solidFill>
                  <a:srgbClr val="000000"/>
                </a:solidFill>
                <a:latin typeface="Courier New" charset="0"/>
              </a:rPr>
              <a:t>   return guess;</a:t>
            </a:r>
          </a:p>
          <a:p>
            <a:r>
              <a:rPr lang="en-US" sz="1800" dirty="0">
                <a:solidFill>
                  <a:srgbClr val="000000"/>
                </a:solidFill>
                <a:latin typeface="Courier New"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806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8061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0612" grpId="0" build="p" autoUpdateAnimBg="0"/>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26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Euclid’s Algorithm  </a:t>
            </a:r>
            <a:endParaRPr lang="en-US" sz="4000" dirty="0">
              <a:solidFill>
                <a:schemeClr val="tx1"/>
              </a:solidFill>
              <a:latin typeface="Times New Roman" charset="0"/>
            </a:endParaRPr>
          </a:p>
        </p:txBody>
      </p:sp>
      <p:sp>
        <p:nvSpPr>
          <p:cNvPr id="582659" name="Rectangle 3"/>
          <p:cNvSpPr>
            <a:spLocks noChangeArrowheads="1"/>
          </p:cNvSpPr>
          <p:nvPr/>
        </p:nvSpPr>
        <p:spPr bwMode="auto">
          <a:xfrm>
            <a:off x="482600" y="1155700"/>
            <a:ext cx="81280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If you use the brute-force approach to compute the greatest common divisor of 1000005 and 1000000, the program will take</a:t>
            </a:r>
            <a:r>
              <a:rPr lang="en-US" sz="2400" b="0" dirty="0" smtClean="0">
                <a:solidFill>
                  <a:srgbClr val="000000"/>
                </a:solidFill>
              </a:rPr>
              <a:t> a </a:t>
            </a:r>
            <a:r>
              <a:rPr lang="en-US" sz="2400" b="0" dirty="0">
                <a:solidFill>
                  <a:srgbClr val="000000"/>
                </a:solidFill>
              </a:rPr>
              <a:t>million steps to tell you the answer is 5.</a:t>
            </a:r>
            <a:endParaRPr lang="en-US" sz="2400" dirty="0">
              <a:solidFill>
                <a:srgbClr val="000000"/>
              </a:solidFill>
            </a:endParaRPr>
          </a:p>
        </p:txBody>
      </p:sp>
      <p:grpSp>
        <p:nvGrpSpPr>
          <p:cNvPr id="2" name="Group 10"/>
          <p:cNvGrpSpPr>
            <a:grpSpLocks/>
          </p:cNvGrpSpPr>
          <p:nvPr/>
        </p:nvGrpSpPr>
        <p:grpSpPr bwMode="auto">
          <a:xfrm>
            <a:off x="482600" y="2273300"/>
            <a:ext cx="8051800" cy="4200525"/>
            <a:chOff x="304" y="1432"/>
            <a:chExt cx="5072" cy="2646"/>
          </a:xfrm>
        </p:grpSpPr>
        <p:sp>
          <p:nvSpPr>
            <p:cNvPr id="582661" name="Rectangle 5"/>
            <p:cNvSpPr>
              <a:spLocks noChangeArrowheads="1"/>
            </p:cNvSpPr>
            <p:nvPr/>
          </p:nvSpPr>
          <p:spPr bwMode="auto">
            <a:xfrm>
              <a:off x="760" y="2397"/>
              <a:ext cx="4345" cy="1681"/>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smtClean="0">
                <a:solidFill>
                  <a:srgbClr val="000000"/>
                </a:solidFill>
              </a:endParaRPr>
            </a:p>
          </p:txBody>
        </p:sp>
        <p:sp>
          <p:nvSpPr>
            <p:cNvPr id="582662" name="Rectangle 6"/>
            <p:cNvSpPr>
              <a:spLocks noChangeArrowheads="1"/>
            </p:cNvSpPr>
            <p:nvPr/>
          </p:nvSpPr>
          <p:spPr bwMode="auto">
            <a:xfrm>
              <a:off x="824" y="2436"/>
              <a:ext cx="4312" cy="1615"/>
            </a:xfrm>
            <a:prstGeom prst="rect">
              <a:avLst/>
            </a:prstGeom>
            <a:noFill/>
            <a:ln w="9525">
              <a:noFill/>
              <a:miter lim="800000"/>
              <a:headEnd/>
              <a:tailEnd/>
            </a:ln>
            <a:effectLst/>
          </p:spPr>
          <p:txBody>
            <a:bodyPr>
              <a:prstTxWarp prst="textNoShape">
                <a:avLst/>
              </a:prstTxWarp>
              <a:spAutoFit/>
            </a:bodyPr>
            <a:lstStyle/>
            <a:p>
              <a:r>
                <a:rPr lang="en-US" sz="1800" dirty="0" err="1" smtClean="0">
                  <a:solidFill>
                    <a:srgbClr val="000000"/>
                  </a:solidFill>
                  <a:latin typeface="Courier New" charset="0"/>
                </a:rPr>
                <a:t>int</a:t>
              </a:r>
              <a:r>
                <a:rPr lang="en-US" sz="1800" dirty="0" smtClean="0">
                  <a:solidFill>
                    <a:srgbClr val="000000"/>
                  </a:solidFill>
                  <a:latin typeface="Courier New" charset="0"/>
                </a:rPr>
                <a:t> </a:t>
              </a:r>
              <a:r>
                <a:rPr lang="en-US" sz="1800" dirty="0" err="1">
                  <a:solidFill>
                    <a:srgbClr val="000000"/>
                  </a:solidFill>
                  <a:latin typeface="Courier New" charset="0"/>
                </a:rPr>
                <a:t>gcd(int</a:t>
              </a:r>
              <a:r>
                <a:rPr lang="en-US" sz="1800" dirty="0">
                  <a:solidFill>
                    <a:srgbClr val="000000"/>
                  </a:solidFill>
                  <a:latin typeface="Courier New" charset="0"/>
                </a:rPr>
                <a:t> </a:t>
              </a:r>
              <a:r>
                <a:rPr lang="en-US" sz="1800" dirty="0" err="1">
                  <a:solidFill>
                    <a:srgbClr val="000000"/>
                  </a:solidFill>
                  <a:latin typeface="Courier New" charset="0"/>
                </a:rPr>
                <a:t>x</a:t>
              </a:r>
              <a:r>
                <a:rPr lang="en-US" sz="1800" dirty="0">
                  <a:solidFill>
                    <a:srgbClr val="000000"/>
                  </a:solidFill>
                  <a:latin typeface="Courier New" charset="0"/>
                </a:rPr>
                <a:t>, </a:t>
              </a:r>
              <a:r>
                <a:rPr lang="en-US" sz="1800" dirty="0" err="1">
                  <a:solidFill>
                    <a:srgbClr val="000000"/>
                  </a:solidFill>
                  <a:latin typeface="Courier New" charset="0"/>
                </a:rPr>
                <a:t>int</a:t>
              </a:r>
              <a:r>
                <a:rPr lang="en-US" sz="1800" dirty="0">
                  <a:solidFill>
                    <a:srgbClr val="000000"/>
                  </a:solidFill>
                  <a:latin typeface="Courier New" charset="0"/>
                </a:rPr>
                <a:t> </a:t>
              </a:r>
              <a:r>
                <a:rPr lang="en-US" sz="1800" dirty="0" err="1">
                  <a:solidFill>
                    <a:srgbClr val="000000"/>
                  </a:solidFill>
                  <a:latin typeface="Courier New" charset="0"/>
                </a:rPr>
                <a:t>y</a:t>
              </a:r>
              <a:r>
                <a:rPr lang="en-US" sz="1800" dirty="0">
                  <a:solidFill>
                    <a:srgbClr val="000000"/>
                  </a:solidFill>
                  <a:latin typeface="Courier New" charset="0"/>
                </a:rPr>
                <a:t>)</a:t>
              </a:r>
              <a:r>
                <a:rPr lang="en-US" sz="1000" dirty="0">
                  <a:solidFill>
                    <a:srgbClr val="000000"/>
                  </a:solidFill>
                  <a:latin typeface="Courier New" charset="0"/>
                </a:rPr>
                <a:t> </a:t>
              </a:r>
              <a:r>
                <a:rPr lang="en-US" sz="1800" dirty="0">
                  <a:solidFill>
                    <a:srgbClr val="000000"/>
                  </a:solidFill>
                  <a:latin typeface="Courier New" charset="0"/>
                </a:rPr>
                <a:t>{</a:t>
              </a:r>
            </a:p>
            <a:p>
              <a:r>
                <a:rPr lang="en-US" sz="1800" dirty="0">
                  <a:solidFill>
                    <a:srgbClr val="000000"/>
                  </a:solidFill>
                  <a:latin typeface="Courier New" charset="0"/>
                </a:rPr>
                <a:t>  </a:t>
              </a:r>
              <a:r>
                <a:rPr lang="en-US" sz="1800" dirty="0" smtClean="0">
                  <a:solidFill>
                    <a:srgbClr val="000000"/>
                  </a:solidFill>
                  <a:latin typeface="Courier New" charset="0"/>
                </a:rPr>
                <a:t> </a:t>
              </a:r>
              <a:r>
                <a:rPr lang="en-US" sz="1800" dirty="0" err="1" smtClean="0">
                  <a:solidFill>
                    <a:srgbClr val="000000"/>
                  </a:solidFill>
                  <a:latin typeface="Courier New" charset="0"/>
                </a:rPr>
                <a:t>int</a:t>
              </a:r>
              <a:r>
                <a:rPr lang="en-US" sz="1800" dirty="0" smtClean="0">
                  <a:solidFill>
                    <a:srgbClr val="000000"/>
                  </a:solidFill>
                  <a:latin typeface="Courier New" charset="0"/>
                </a:rPr>
                <a:t> </a:t>
              </a:r>
              <a:r>
                <a:rPr lang="en-US" sz="1800" dirty="0" err="1">
                  <a:solidFill>
                    <a:srgbClr val="000000"/>
                  </a:solidFill>
                  <a:latin typeface="Courier New" charset="0"/>
                </a:rPr>
                <a:t>r</a:t>
              </a:r>
              <a:r>
                <a:rPr lang="en-US" sz="1800" dirty="0">
                  <a:solidFill>
                    <a:srgbClr val="000000"/>
                  </a:solidFill>
                  <a:latin typeface="Courier New" charset="0"/>
                </a:rPr>
                <a:t> = </a:t>
              </a:r>
              <a:r>
                <a:rPr lang="en-US" sz="1800" dirty="0" err="1">
                  <a:solidFill>
                    <a:srgbClr val="000000"/>
                  </a:solidFill>
                  <a:latin typeface="Courier New" charset="0"/>
                </a:rPr>
                <a:t>x</a:t>
              </a:r>
              <a:r>
                <a:rPr lang="en-US" sz="1800" dirty="0">
                  <a:solidFill>
                    <a:srgbClr val="000000"/>
                  </a:solidFill>
                  <a:latin typeface="Courier New" charset="0"/>
                </a:rPr>
                <a:t> % </a:t>
              </a:r>
              <a:r>
                <a:rPr lang="en-US" sz="1800" dirty="0" err="1">
                  <a:solidFill>
                    <a:srgbClr val="000000"/>
                  </a:solidFill>
                  <a:latin typeface="Courier New" charset="0"/>
                </a:rPr>
                <a:t>y</a:t>
              </a:r>
              <a:r>
                <a:rPr lang="en-US" sz="1800" dirty="0">
                  <a:solidFill>
                    <a:srgbClr val="000000"/>
                  </a:solidFill>
                  <a:latin typeface="Courier New" charset="0"/>
                </a:rPr>
                <a:t>;</a:t>
              </a:r>
            </a:p>
            <a:p>
              <a:r>
                <a:rPr lang="en-US" sz="1800" dirty="0">
                  <a:solidFill>
                    <a:srgbClr val="000000"/>
                  </a:solidFill>
                  <a:latin typeface="Courier New" charset="0"/>
                </a:rPr>
                <a:t>  </a:t>
              </a:r>
              <a:r>
                <a:rPr lang="en-US" sz="1800" dirty="0" smtClean="0">
                  <a:solidFill>
                    <a:srgbClr val="000000"/>
                  </a:solidFill>
                  <a:latin typeface="Courier New" charset="0"/>
                </a:rPr>
                <a:t> while </a:t>
              </a:r>
              <a:r>
                <a:rPr lang="en-US" sz="1800" dirty="0">
                  <a:solidFill>
                    <a:srgbClr val="000000"/>
                  </a:solidFill>
                  <a:latin typeface="Courier New" charset="0"/>
                </a:rPr>
                <a:t>(</a:t>
              </a:r>
              <a:r>
                <a:rPr lang="en-US" sz="1800" dirty="0" err="1">
                  <a:solidFill>
                    <a:srgbClr val="000000"/>
                  </a:solidFill>
                  <a:latin typeface="Courier New" charset="0"/>
                </a:rPr>
                <a:t>r</a:t>
              </a:r>
              <a:r>
                <a:rPr lang="en-US" sz="1800" dirty="0">
                  <a:solidFill>
                    <a:srgbClr val="000000"/>
                  </a:solidFill>
                  <a:latin typeface="Courier New" charset="0"/>
                </a:rPr>
                <a:t> != 0)</a:t>
              </a:r>
              <a:r>
                <a:rPr lang="en-US" sz="1000" dirty="0">
                  <a:solidFill>
                    <a:srgbClr val="000000"/>
                  </a:solidFill>
                  <a:latin typeface="Courier New" charset="0"/>
                </a:rPr>
                <a:t> </a:t>
              </a:r>
              <a:r>
                <a:rPr lang="en-US" sz="1800" dirty="0">
                  <a:solidFill>
                    <a:srgbClr val="000000"/>
                  </a:solidFill>
                  <a:latin typeface="Courier New" charset="0"/>
                </a:rPr>
                <a:t>{</a:t>
              </a:r>
            </a:p>
            <a:p>
              <a:r>
                <a:rPr lang="en-US" sz="1800" dirty="0">
                  <a:solidFill>
                    <a:srgbClr val="000000"/>
                  </a:solidFill>
                  <a:latin typeface="Courier New" charset="0"/>
                </a:rPr>
                <a:t>     </a:t>
              </a:r>
              <a:r>
                <a:rPr lang="en-US" sz="1800" dirty="0" smtClean="0">
                  <a:solidFill>
                    <a:srgbClr val="000000"/>
                  </a:solidFill>
                  <a:latin typeface="Courier New" charset="0"/>
                </a:rPr>
                <a:t> </a:t>
              </a:r>
              <a:r>
                <a:rPr lang="en-US" sz="1800" dirty="0" err="1" smtClean="0">
                  <a:solidFill>
                    <a:srgbClr val="000000"/>
                  </a:solidFill>
                  <a:latin typeface="Courier New" charset="0"/>
                </a:rPr>
                <a:t>x</a:t>
              </a:r>
              <a:r>
                <a:rPr lang="en-US" sz="1800" dirty="0" smtClean="0">
                  <a:solidFill>
                    <a:srgbClr val="000000"/>
                  </a:solidFill>
                  <a:latin typeface="Courier New" charset="0"/>
                </a:rPr>
                <a:t> </a:t>
              </a:r>
              <a:r>
                <a:rPr lang="en-US" sz="1800" dirty="0">
                  <a:solidFill>
                    <a:srgbClr val="000000"/>
                  </a:solidFill>
                  <a:latin typeface="Courier New" charset="0"/>
                </a:rPr>
                <a:t>= </a:t>
              </a:r>
              <a:r>
                <a:rPr lang="en-US" sz="1800" dirty="0" err="1">
                  <a:solidFill>
                    <a:srgbClr val="000000"/>
                  </a:solidFill>
                  <a:latin typeface="Courier New" charset="0"/>
                </a:rPr>
                <a:t>y</a:t>
              </a:r>
              <a:r>
                <a:rPr lang="en-US" sz="1800" dirty="0">
                  <a:solidFill>
                    <a:srgbClr val="000000"/>
                  </a:solidFill>
                  <a:latin typeface="Courier New" charset="0"/>
                </a:rPr>
                <a:t>;</a:t>
              </a:r>
            </a:p>
            <a:p>
              <a:r>
                <a:rPr lang="en-US" sz="1800" dirty="0">
                  <a:solidFill>
                    <a:srgbClr val="000000"/>
                  </a:solidFill>
                  <a:latin typeface="Courier New" charset="0"/>
                </a:rPr>
                <a:t>     </a:t>
              </a:r>
              <a:r>
                <a:rPr lang="en-US" sz="1800" dirty="0" smtClean="0">
                  <a:solidFill>
                    <a:srgbClr val="000000"/>
                  </a:solidFill>
                  <a:latin typeface="Courier New" charset="0"/>
                </a:rPr>
                <a:t> </a:t>
              </a:r>
              <a:r>
                <a:rPr lang="en-US" sz="1800" dirty="0" err="1" smtClean="0">
                  <a:solidFill>
                    <a:srgbClr val="000000"/>
                  </a:solidFill>
                  <a:latin typeface="Courier New" charset="0"/>
                </a:rPr>
                <a:t>y</a:t>
              </a:r>
              <a:r>
                <a:rPr lang="en-US" sz="1800" dirty="0" smtClean="0">
                  <a:solidFill>
                    <a:srgbClr val="000000"/>
                  </a:solidFill>
                  <a:latin typeface="Courier New" charset="0"/>
                </a:rPr>
                <a:t> </a:t>
              </a:r>
              <a:r>
                <a:rPr lang="en-US" sz="1800" dirty="0">
                  <a:solidFill>
                    <a:srgbClr val="000000"/>
                  </a:solidFill>
                  <a:latin typeface="Courier New" charset="0"/>
                </a:rPr>
                <a:t>= </a:t>
              </a:r>
              <a:r>
                <a:rPr lang="en-US" sz="1800" dirty="0" err="1">
                  <a:solidFill>
                    <a:srgbClr val="000000"/>
                  </a:solidFill>
                  <a:latin typeface="Courier New" charset="0"/>
                </a:rPr>
                <a:t>r</a:t>
              </a:r>
              <a:r>
                <a:rPr lang="en-US" sz="1800" dirty="0">
                  <a:solidFill>
                    <a:srgbClr val="000000"/>
                  </a:solidFill>
                  <a:latin typeface="Courier New" charset="0"/>
                </a:rPr>
                <a:t>;</a:t>
              </a:r>
            </a:p>
            <a:p>
              <a:r>
                <a:rPr lang="en-US" sz="1800" dirty="0">
                  <a:solidFill>
                    <a:srgbClr val="000000"/>
                  </a:solidFill>
                  <a:latin typeface="Courier New" charset="0"/>
                </a:rPr>
                <a:t>     </a:t>
              </a:r>
              <a:r>
                <a:rPr lang="en-US" sz="1800" dirty="0" smtClean="0">
                  <a:solidFill>
                    <a:srgbClr val="000000"/>
                  </a:solidFill>
                  <a:latin typeface="Courier New" charset="0"/>
                </a:rPr>
                <a:t> </a:t>
              </a:r>
              <a:r>
                <a:rPr lang="en-US" sz="1800" dirty="0" err="1" smtClean="0">
                  <a:solidFill>
                    <a:srgbClr val="000000"/>
                  </a:solidFill>
                  <a:latin typeface="Courier New" charset="0"/>
                </a:rPr>
                <a:t>r</a:t>
              </a:r>
              <a:r>
                <a:rPr lang="en-US" sz="1800" dirty="0" smtClean="0">
                  <a:solidFill>
                    <a:srgbClr val="000000"/>
                  </a:solidFill>
                  <a:latin typeface="Courier New" charset="0"/>
                </a:rPr>
                <a:t> </a:t>
              </a:r>
              <a:r>
                <a:rPr lang="en-US" sz="1800" dirty="0">
                  <a:solidFill>
                    <a:srgbClr val="000000"/>
                  </a:solidFill>
                  <a:latin typeface="Courier New" charset="0"/>
                </a:rPr>
                <a:t>= </a:t>
              </a:r>
              <a:r>
                <a:rPr lang="en-US" sz="1800" dirty="0" err="1">
                  <a:solidFill>
                    <a:srgbClr val="000000"/>
                  </a:solidFill>
                  <a:latin typeface="Courier New" charset="0"/>
                </a:rPr>
                <a:t>x</a:t>
              </a:r>
              <a:r>
                <a:rPr lang="en-US" sz="1800" dirty="0">
                  <a:solidFill>
                    <a:srgbClr val="000000"/>
                  </a:solidFill>
                  <a:latin typeface="Courier New" charset="0"/>
                </a:rPr>
                <a:t> % </a:t>
              </a:r>
              <a:r>
                <a:rPr lang="en-US" sz="1800" dirty="0" err="1">
                  <a:solidFill>
                    <a:srgbClr val="000000"/>
                  </a:solidFill>
                  <a:latin typeface="Courier New" charset="0"/>
                </a:rPr>
                <a:t>y</a:t>
              </a:r>
              <a:r>
                <a:rPr lang="en-US" sz="1800" dirty="0">
                  <a:solidFill>
                    <a:srgbClr val="000000"/>
                  </a:solidFill>
                  <a:latin typeface="Courier New" charset="0"/>
                </a:rPr>
                <a:t>;</a:t>
              </a:r>
            </a:p>
            <a:p>
              <a:r>
                <a:rPr lang="en-US" sz="1800" dirty="0">
                  <a:solidFill>
                    <a:srgbClr val="000000"/>
                  </a:solidFill>
                  <a:latin typeface="Courier New" charset="0"/>
                </a:rPr>
                <a:t>  </a:t>
              </a:r>
              <a:r>
                <a:rPr lang="en-US" sz="1800" dirty="0" smtClean="0">
                  <a:solidFill>
                    <a:srgbClr val="000000"/>
                  </a:solidFill>
                  <a:latin typeface="Courier New" charset="0"/>
                </a:rPr>
                <a:t> }</a:t>
              </a:r>
              <a:endParaRPr lang="en-US" sz="1800" dirty="0">
                <a:solidFill>
                  <a:srgbClr val="000000"/>
                </a:solidFill>
                <a:latin typeface="Courier New" charset="0"/>
              </a:endParaRPr>
            </a:p>
            <a:p>
              <a:r>
                <a:rPr lang="en-US" sz="1800" dirty="0">
                  <a:solidFill>
                    <a:srgbClr val="000000"/>
                  </a:solidFill>
                  <a:latin typeface="Courier New" charset="0"/>
                </a:rPr>
                <a:t>  </a:t>
              </a:r>
              <a:r>
                <a:rPr lang="en-US" sz="1800" dirty="0" smtClean="0">
                  <a:solidFill>
                    <a:srgbClr val="000000"/>
                  </a:solidFill>
                  <a:latin typeface="Courier New" charset="0"/>
                </a:rPr>
                <a:t> return </a:t>
              </a:r>
              <a:r>
                <a:rPr lang="en-US" sz="1800" dirty="0" err="1">
                  <a:solidFill>
                    <a:srgbClr val="000000"/>
                  </a:solidFill>
                  <a:latin typeface="Courier New" charset="0"/>
                </a:rPr>
                <a:t>y</a:t>
              </a:r>
              <a:r>
                <a:rPr lang="en-US" sz="1800" dirty="0">
                  <a:solidFill>
                    <a:srgbClr val="000000"/>
                  </a:solidFill>
                  <a:latin typeface="Courier New" charset="0"/>
                </a:rPr>
                <a:t>;</a:t>
              </a:r>
            </a:p>
            <a:p>
              <a:r>
                <a:rPr lang="en-US" sz="1800" dirty="0">
                  <a:solidFill>
                    <a:srgbClr val="000000"/>
                  </a:solidFill>
                  <a:latin typeface="Courier New" charset="0"/>
                </a:rPr>
                <a:t>}</a:t>
              </a:r>
            </a:p>
          </p:txBody>
        </p:sp>
        <p:sp>
          <p:nvSpPr>
            <p:cNvPr id="582663" name="Rectangle 7"/>
            <p:cNvSpPr>
              <a:spLocks noChangeArrowheads="1"/>
            </p:cNvSpPr>
            <p:nvPr/>
          </p:nvSpPr>
          <p:spPr bwMode="auto">
            <a:xfrm>
              <a:off x="304" y="1432"/>
              <a:ext cx="4160" cy="124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You can get the answer much more quickly if you use a better algorithm.  </a:t>
              </a:r>
              <a:r>
                <a:rPr lang="en-US" sz="2400" b="0" dirty="0" smtClean="0">
                  <a:solidFill>
                    <a:srgbClr val="000000"/>
                  </a:solidFill>
                </a:rPr>
                <a:t>The Greek </a:t>
              </a:r>
              <a:r>
                <a:rPr lang="en-US" sz="2400" b="0" dirty="0">
                  <a:solidFill>
                    <a:srgbClr val="000000"/>
                  </a:solidFill>
                </a:rPr>
                <a:t>mathematician Euclid of Alexandria described a more efficient algorithm 23 centuries ago, which looks like this:</a:t>
              </a:r>
            </a:p>
          </p:txBody>
        </p:sp>
        <p:pic>
          <p:nvPicPr>
            <p:cNvPr id="582664" name="Picture 8" descr="Euclid_5-1"/>
            <p:cNvPicPr>
              <a:picLocks noChangeAspect="1" noChangeArrowheads="1"/>
            </p:cNvPicPr>
            <p:nvPr/>
          </p:nvPicPr>
          <p:blipFill>
            <a:blip r:embed="rId3"/>
            <a:srcRect/>
            <a:stretch>
              <a:fillRect/>
            </a:stretch>
          </p:blipFill>
          <p:spPr bwMode="auto">
            <a:xfrm>
              <a:off x="4570" y="1451"/>
              <a:ext cx="806" cy="785"/>
            </a:xfrm>
            <a:prstGeom prst="rect">
              <a:avLst/>
            </a:prstGeom>
            <a:noFill/>
            <a:ln w="9525">
              <a:solidFill>
                <a:schemeClr val="tx1"/>
              </a:solidFill>
              <a:miter lim="800000"/>
              <a:headEnd/>
              <a:tailEnd/>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470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How Euclid’s Algorithm Works  </a:t>
            </a:r>
            <a:endParaRPr lang="en-US" sz="4000" dirty="0">
              <a:solidFill>
                <a:schemeClr val="tx1"/>
              </a:solidFill>
              <a:latin typeface="Times New Roman" charset="0"/>
            </a:endParaRPr>
          </a:p>
        </p:txBody>
      </p:sp>
      <p:sp>
        <p:nvSpPr>
          <p:cNvPr id="584707" name="Rectangle 3"/>
          <p:cNvSpPr>
            <a:spLocks noChangeArrowheads="1"/>
          </p:cNvSpPr>
          <p:nvPr/>
        </p:nvSpPr>
        <p:spPr bwMode="auto">
          <a:xfrm>
            <a:off x="482600" y="1155700"/>
            <a:ext cx="81280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If you use Euclid’s algorithm on 1000005 and 1000000, you get the correct answer in just two steps, which is much better than the million steps required by brute force.</a:t>
            </a:r>
            <a:endParaRPr lang="en-US" sz="2400">
              <a:solidFill>
                <a:srgbClr val="000000"/>
              </a:solidFill>
            </a:endParaRPr>
          </a:p>
        </p:txBody>
      </p:sp>
      <p:sp>
        <p:nvSpPr>
          <p:cNvPr id="584713" name="Rectangle 9"/>
          <p:cNvSpPr>
            <a:spLocks noChangeArrowheads="1"/>
          </p:cNvSpPr>
          <p:nvPr/>
        </p:nvSpPr>
        <p:spPr bwMode="auto">
          <a:xfrm>
            <a:off x="482600" y="2273300"/>
            <a:ext cx="81280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Euclid’s great insight was that the greatest common divisor of </a:t>
            </a:r>
            <a:r>
              <a:rPr lang="en-US" sz="2400" b="0" i="1">
                <a:solidFill>
                  <a:srgbClr val="000000"/>
                </a:solidFill>
              </a:rPr>
              <a:t>x</a:t>
            </a:r>
            <a:r>
              <a:rPr lang="en-US" sz="2400" b="0">
                <a:solidFill>
                  <a:srgbClr val="000000"/>
                </a:solidFill>
              </a:rPr>
              <a:t> and </a:t>
            </a:r>
            <a:r>
              <a:rPr lang="en-US" sz="2400" b="0" i="1">
                <a:solidFill>
                  <a:srgbClr val="000000"/>
                </a:solidFill>
              </a:rPr>
              <a:t>y</a:t>
            </a:r>
            <a:r>
              <a:rPr lang="en-US" sz="2400" b="0">
                <a:solidFill>
                  <a:srgbClr val="000000"/>
                </a:solidFill>
              </a:rPr>
              <a:t> must also be the greatest common divisor of </a:t>
            </a:r>
            <a:r>
              <a:rPr lang="en-US" sz="2400" b="0" i="1">
                <a:solidFill>
                  <a:srgbClr val="000000"/>
                </a:solidFill>
              </a:rPr>
              <a:t>y</a:t>
            </a:r>
            <a:r>
              <a:rPr lang="en-US" sz="2400" b="0">
                <a:solidFill>
                  <a:srgbClr val="000000"/>
                </a:solidFill>
              </a:rPr>
              <a:t> and the remainder of </a:t>
            </a:r>
            <a:r>
              <a:rPr lang="en-US" sz="2400" b="0" i="1">
                <a:solidFill>
                  <a:srgbClr val="000000"/>
                </a:solidFill>
              </a:rPr>
              <a:t>x</a:t>
            </a:r>
            <a:r>
              <a:rPr lang="en-US" sz="2400" b="0">
                <a:solidFill>
                  <a:srgbClr val="000000"/>
                </a:solidFill>
              </a:rPr>
              <a:t> divided by </a:t>
            </a:r>
            <a:r>
              <a:rPr lang="en-US" sz="2400" b="0" i="1">
                <a:solidFill>
                  <a:srgbClr val="000000"/>
                </a:solidFill>
              </a:rPr>
              <a:t>y</a:t>
            </a:r>
            <a:r>
              <a:rPr lang="en-US" sz="2400" b="0">
                <a:solidFill>
                  <a:srgbClr val="000000"/>
                </a:solidFill>
              </a:rPr>
              <a:t>.  He was, moreover, able to prove this proposition in Book VII of his </a:t>
            </a:r>
            <a:r>
              <a:rPr lang="en-US" sz="2400" b="0" i="1">
                <a:solidFill>
                  <a:srgbClr val="000000"/>
                </a:solidFill>
              </a:rPr>
              <a:t>Elements.</a:t>
            </a:r>
            <a:endParaRPr lang="en-US" sz="2400">
              <a:solidFill>
                <a:srgbClr val="000000"/>
              </a:solidFill>
            </a:endParaRPr>
          </a:p>
        </p:txBody>
      </p:sp>
      <p:sp>
        <p:nvSpPr>
          <p:cNvPr id="584714" name="Rectangle 10"/>
          <p:cNvSpPr>
            <a:spLocks noChangeArrowheads="1"/>
          </p:cNvSpPr>
          <p:nvPr/>
        </p:nvSpPr>
        <p:spPr bwMode="auto">
          <a:xfrm>
            <a:off x="482600" y="3683000"/>
            <a:ext cx="8128000" cy="15748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It is easy to see how Euclid’s algorithm works if you think about the problem geometrically, as Euclid did.  The next slide works through the steps in the calculation when </a:t>
            </a:r>
            <a:r>
              <a:rPr lang="en-US" sz="2400" b="0" i="1">
                <a:solidFill>
                  <a:srgbClr val="000000"/>
                </a:solidFill>
              </a:rPr>
              <a:t>x</a:t>
            </a:r>
            <a:r>
              <a:rPr lang="en-US" sz="2400" b="0">
                <a:solidFill>
                  <a:srgbClr val="000000"/>
                </a:solidFill>
              </a:rPr>
              <a:t> is 78 and </a:t>
            </a:r>
            <a:r>
              <a:rPr lang="en-US" sz="2400" b="0" i="1">
                <a:solidFill>
                  <a:srgbClr val="000000"/>
                </a:solidFill>
              </a:rPr>
              <a:t>y</a:t>
            </a:r>
            <a:r>
              <a:rPr lang="en-US" sz="2400" b="0">
                <a:solidFill>
                  <a:srgbClr val="000000"/>
                </a:solidFill>
              </a:rPr>
              <a:t> is 33.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847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8471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4713" grpId="0" build="p" autoUpdateAnimBg="0"/>
      <p:bldP spid="584714" grpId="0" build="p" autoUpdateAnimBg="0"/>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675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An Illustration of Euclid’s Algorithm</a:t>
            </a:r>
            <a:endParaRPr lang="en-US" sz="4000" dirty="0">
              <a:solidFill>
                <a:schemeClr val="tx1"/>
              </a:solidFill>
              <a:latin typeface="Times New Roman" charset="0"/>
            </a:endParaRPr>
          </a:p>
        </p:txBody>
      </p:sp>
      <p:grpSp>
        <p:nvGrpSpPr>
          <p:cNvPr id="2" name="Group 104"/>
          <p:cNvGrpSpPr>
            <a:grpSpLocks/>
          </p:cNvGrpSpPr>
          <p:nvPr/>
        </p:nvGrpSpPr>
        <p:grpSpPr bwMode="auto">
          <a:xfrm>
            <a:off x="452438" y="1147763"/>
            <a:ext cx="8229600" cy="1227137"/>
            <a:chOff x="285" y="723"/>
            <a:chExt cx="5184" cy="773"/>
          </a:xfrm>
        </p:grpSpPr>
        <p:sp>
          <p:nvSpPr>
            <p:cNvPr id="586758" name="Rectangle 6"/>
            <p:cNvSpPr>
              <a:spLocks noChangeArrowheads="1"/>
            </p:cNvSpPr>
            <p:nvPr/>
          </p:nvSpPr>
          <p:spPr bwMode="auto">
            <a:xfrm>
              <a:off x="769" y="1008"/>
              <a:ext cx="4491" cy="192"/>
            </a:xfrm>
            <a:prstGeom prst="rect">
              <a:avLst/>
            </a:prstGeom>
            <a:solidFill>
              <a:srgbClr val="0099FF"/>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78</a:t>
              </a:r>
            </a:p>
          </p:txBody>
        </p:sp>
        <p:sp>
          <p:nvSpPr>
            <p:cNvPr id="586759" name="Rectangle 7"/>
            <p:cNvSpPr>
              <a:spLocks noChangeArrowheads="1"/>
            </p:cNvSpPr>
            <p:nvPr/>
          </p:nvSpPr>
          <p:spPr bwMode="auto">
            <a:xfrm>
              <a:off x="536" y="952"/>
              <a:ext cx="201"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x</a:t>
              </a:r>
            </a:p>
          </p:txBody>
        </p:sp>
        <p:sp>
          <p:nvSpPr>
            <p:cNvPr id="586760" name="Rectangle 8"/>
            <p:cNvSpPr>
              <a:spLocks noChangeArrowheads="1"/>
            </p:cNvSpPr>
            <p:nvPr/>
          </p:nvSpPr>
          <p:spPr bwMode="auto">
            <a:xfrm>
              <a:off x="769" y="1264"/>
              <a:ext cx="1900" cy="192"/>
            </a:xfrm>
            <a:prstGeom prst="rect">
              <a:avLst/>
            </a:prstGeom>
            <a:solidFill>
              <a:srgbClr val="66FF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33</a:t>
              </a:r>
            </a:p>
          </p:txBody>
        </p:sp>
        <p:sp>
          <p:nvSpPr>
            <p:cNvPr id="586761" name="Rectangle 9"/>
            <p:cNvSpPr>
              <a:spLocks noChangeArrowheads="1"/>
            </p:cNvSpPr>
            <p:nvPr/>
          </p:nvSpPr>
          <p:spPr bwMode="auto">
            <a:xfrm>
              <a:off x="536" y="1208"/>
              <a:ext cx="201"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y</a:t>
              </a:r>
            </a:p>
          </p:txBody>
        </p:sp>
        <p:sp>
          <p:nvSpPr>
            <p:cNvPr id="586768" name="Text Box 16"/>
            <p:cNvSpPr txBox="1">
              <a:spLocks noChangeArrowheads="1"/>
            </p:cNvSpPr>
            <p:nvPr/>
          </p:nvSpPr>
          <p:spPr bwMode="auto">
            <a:xfrm>
              <a:off x="285" y="723"/>
              <a:ext cx="5184" cy="36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solidFill>
                    <a:srgbClr val="000000"/>
                  </a:solidFill>
                </a:rPr>
                <a:t>Step 1: Compute the remainder of 78 divided by 33:</a:t>
              </a:r>
            </a:p>
          </p:txBody>
        </p:sp>
      </p:grpSp>
      <p:sp>
        <p:nvSpPr>
          <p:cNvPr id="586763" name="Rectangle 11"/>
          <p:cNvSpPr>
            <a:spLocks noChangeArrowheads="1"/>
          </p:cNvSpPr>
          <p:nvPr/>
        </p:nvSpPr>
        <p:spPr bwMode="auto">
          <a:xfrm>
            <a:off x="4229100" y="2006600"/>
            <a:ext cx="3016250" cy="304800"/>
          </a:xfrm>
          <a:prstGeom prst="rect">
            <a:avLst/>
          </a:prstGeom>
          <a:solidFill>
            <a:srgbClr val="66FF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33</a:t>
            </a:r>
          </a:p>
        </p:txBody>
      </p:sp>
      <p:sp>
        <p:nvSpPr>
          <p:cNvPr id="586764" name="Rectangle 12"/>
          <p:cNvSpPr>
            <a:spLocks noChangeArrowheads="1"/>
          </p:cNvSpPr>
          <p:nvPr/>
        </p:nvSpPr>
        <p:spPr bwMode="auto">
          <a:xfrm>
            <a:off x="7224713" y="2006600"/>
            <a:ext cx="1116012" cy="304800"/>
          </a:xfrm>
          <a:prstGeom prst="rect">
            <a:avLst/>
          </a:prstGeom>
          <a:solidFill>
            <a:srgbClr val="CC99FF"/>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12</a:t>
            </a:r>
          </a:p>
        </p:txBody>
      </p:sp>
      <p:grpSp>
        <p:nvGrpSpPr>
          <p:cNvPr id="3" name="Group 105"/>
          <p:cNvGrpSpPr>
            <a:grpSpLocks/>
          </p:cNvGrpSpPr>
          <p:nvPr/>
        </p:nvGrpSpPr>
        <p:grpSpPr bwMode="auto">
          <a:xfrm>
            <a:off x="457200" y="2506663"/>
            <a:ext cx="8229600" cy="1227137"/>
            <a:chOff x="288" y="1579"/>
            <a:chExt cx="5184" cy="773"/>
          </a:xfrm>
        </p:grpSpPr>
        <p:sp>
          <p:nvSpPr>
            <p:cNvPr id="586809" name="Rectangle 57"/>
            <p:cNvSpPr>
              <a:spLocks noChangeArrowheads="1"/>
            </p:cNvSpPr>
            <p:nvPr/>
          </p:nvSpPr>
          <p:spPr bwMode="auto">
            <a:xfrm>
              <a:off x="539" y="1808"/>
              <a:ext cx="201"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x</a:t>
              </a:r>
            </a:p>
          </p:txBody>
        </p:sp>
        <p:sp>
          <p:nvSpPr>
            <p:cNvPr id="586810" name="Rectangle 58"/>
            <p:cNvSpPr>
              <a:spLocks noChangeArrowheads="1"/>
            </p:cNvSpPr>
            <p:nvPr/>
          </p:nvSpPr>
          <p:spPr bwMode="auto">
            <a:xfrm>
              <a:off x="772" y="1864"/>
              <a:ext cx="1900" cy="192"/>
            </a:xfrm>
            <a:prstGeom prst="rect">
              <a:avLst/>
            </a:prstGeom>
            <a:solidFill>
              <a:srgbClr val="66FF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33</a:t>
              </a:r>
            </a:p>
          </p:txBody>
        </p:sp>
        <p:sp>
          <p:nvSpPr>
            <p:cNvPr id="586811" name="Rectangle 59"/>
            <p:cNvSpPr>
              <a:spLocks noChangeArrowheads="1"/>
            </p:cNvSpPr>
            <p:nvPr/>
          </p:nvSpPr>
          <p:spPr bwMode="auto">
            <a:xfrm>
              <a:off x="539" y="2064"/>
              <a:ext cx="201"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y</a:t>
              </a:r>
            </a:p>
          </p:txBody>
        </p:sp>
        <p:sp>
          <p:nvSpPr>
            <p:cNvPr id="586813" name="Rectangle 61"/>
            <p:cNvSpPr>
              <a:spLocks noChangeArrowheads="1"/>
            </p:cNvSpPr>
            <p:nvPr/>
          </p:nvSpPr>
          <p:spPr bwMode="auto">
            <a:xfrm>
              <a:off x="768" y="2120"/>
              <a:ext cx="691" cy="192"/>
            </a:xfrm>
            <a:prstGeom prst="rect">
              <a:avLst/>
            </a:prstGeom>
            <a:solidFill>
              <a:srgbClr val="CC99FF"/>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12</a:t>
              </a:r>
            </a:p>
          </p:txBody>
        </p:sp>
        <p:sp>
          <p:nvSpPr>
            <p:cNvPr id="586814" name="Text Box 62"/>
            <p:cNvSpPr txBox="1">
              <a:spLocks noChangeArrowheads="1"/>
            </p:cNvSpPr>
            <p:nvPr/>
          </p:nvSpPr>
          <p:spPr bwMode="auto">
            <a:xfrm>
              <a:off x="288" y="1579"/>
              <a:ext cx="5184" cy="36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solidFill>
                    <a:srgbClr val="000000"/>
                  </a:solidFill>
                </a:rPr>
                <a:t>Step 2: Compute the remainder of 33 divided by 12:</a:t>
              </a:r>
            </a:p>
          </p:txBody>
        </p:sp>
      </p:grpSp>
      <p:sp>
        <p:nvSpPr>
          <p:cNvPr id="586816" name="Rectangle 64"/>
          <p:cNvSpPr>
            <a:spLocks noChangeArrowheads="1"/>
          </p:cNvSpPr>
          <p:nvPr/>
        </p:nvSpPr>
        <p:spPr bwMode="auto">
          <a:xfrm>
            <a:off x="3409950" y="3365500"/>
            <a:ext cx="831850" cy="304800"/>
          </a:xfrm>
          <a:prstGeom prst="rect">
            <a:avLst/>
          </a:prstGeom>
          <a:solidFill>
            <a:srgbClr val="FFCC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9</a:t>
            </a:r>
          </a:p>
        </p:txBody>
      </p:sp>
      <p:sp>
        <p:nvSpPr>
          <p:cNvPr id="586843" name="Rectangle 91"/>
          <p:cNvSpPr>
            <a:spLocks noChangeArrowheads="1"/>
          </p:cNvSpPr>
          <p:nvPr/>
        </p:nvSpPr>
        <p:spPr bwMode="auto">
          <a:xfrm>
            <a:off x="2311400" y="3365500"/>
            <a:ext cx="1096963" cy="304800"/>
          </a:xfrm>
          <a:prstGeom prst="rect">
            <a:avLst/>
          </a:prstGeom>
          <a:solidFill>
            <a:srgbClr val="CC99FF"/>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12</a:t>
            </a:r>
          </a:p>
        </p:txBody>
      </p:sp>
      <p:grpSp>
        <p:nvGrpSpPr>
          <p:cNvPr id="4" name="Group 106"/>
          <p:cNvGrpSpPr>
            <a:grpSpLocks/>
          </p:cNvGrpSpPr>
          <p:nvPr/>
        </p:nvGrpSpPr>
        <p:grpSpPr bwMode="auto">
          <a:xfrm>
            <a:off x="457200" y="3865563"/>
            <a:ext cx="8229600" cy="1227137"/>
            <a:chOff x="288" y="2435"/>
            <a:chExt cx="5184" cy="773"/>
          </a:xfrm>
        </p:grpSpPr>
        <p:sp>
          <p:nvSpPr>
            <p:cNvPr id="586819" name="Rectangle 67"/>
            <p:cNvSpPr>
              <a:spLocks noChangeArrowheads="1"/>
            </p:cNvSpPr>
            <p:nvPr/>
          </p:nvSpPr>
          <p:spPr bwMode="auto">
            <a:xfrm>
              <a:off x="539" y="2664"/>
              <a:ext cx="201"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x</a:t>
              </a:r>
            </a:p>
          </p:txBody>
        </p:sp>
        <p:sp>
          <p:nvSpPr>
            <p:cNvPr id="586821" name="Rectangle 69"/>
            <p:cNvSpPr>
              <a:spLocks noChangeArrowheads="1"/>
            </p:cNvSpPr>
            <p:nvPr/>
          </p:nvSpPr>
          <p:spPr bwMode="auto">
            <a:xfrm>
              <a:off x="539" y="2920"/>
              <a:ext cx="201"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y</a:t>
              </a:r>
            </a:p>
          </p:txBody>
        </p:sp>
        <p:sp>
          <p:nvSpPr>
            <p:cNvPr id="586823" name="Text Box 71"/>
            <p:cNvSpPr txBox="1">
              <a:spLocks noChangeArrowheads="1"/>
            </p:cNvSpPr>
            <p:nvPr/>
          </p:nvSpPr>
          <p:spPr bwMode="auto">
            <a:xfrm>
              <a:off x="288" y="2435"/>
              <a:ext cx="5184" cy="36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solidFill>
                    <a:srgbClr val="000000"/>
                  </a:solidFill>
                </a:rPr>
                <a:t>Step 3: Compute the remainder of 12 divided by 9:</a:t>
              </a:r>
            </a:p>
          </p:txBody>
        </p:sp>
        <p:sp>
          <p:nvSpPr>
            <p:cNvPr id="586844" name="Rectangle 92"/>
            <p:cNvSpPr>
              <a:spLocks noChangeArrowheads="1"/>
            </p:cNvSpPr>
            <p:nvPr/>
          </p:nvSpPr>
          <p:spPr bwMode="auto">
            <a:xfrm>
              <a:off x="768" y="2720"/>
              <a:ext cx="691" cy="192"/>
            </a:xfrm>
            <a:prstGeom prst="rect">
              <a:avLst/>
            </a:prstGeom>
            <a:solidFill>
              <a:srgbClr val="CC99FF"/>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12</a:t>
              </a:r>
            </a:p>
          </p:txBody>
        </p:sp>
        <p:sp>
          <p:nvSpPr>
            <p:cNvPr id="586845" name="Rectangle 93"/>
            <p:cNvSpPr>
              <a:spLocks noChangeArrowheads="1"/>
            </p:cNvSpPr>
            <p:nvPr/>
          </p:nvSpPr>
          <p:spPr bwMode="auto">
            <a:xfrm>
              <a:off x="768" y="2976"/>
              <a:ext cx="518" cy="192"/>
            </a:xfrm>
            <a:prstGeom prst="rect">
              <a:avLst/>
            </a:prstGeom>
            <a:solidFill>
              <a:srgbClr val="FFCC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9</a:t>
              </a:r>
            </a:p>
          </p:txBody>
        </p:sp>
      </p:grpSp>
      <p:sp>
        <p:nvSpPr>
          <p:cNvPr id="586846" name="Rectangle 94"/>
          <p:cNvSpPr>
            <a:spLocks noChangeArrowheads="1"/>
          </p:cNvSpPr>
          <p:nvPr/>
        </p:nvSpPr>
        <p:spPr bwMode="auto">
          <a:xfrm>
            <a:off x="2032000" y="4724400"/>
            <a:ext cx="273050" cy="304800"/>
          </a:xfrm>
          <a:prstGeom prst="rect">
            <a:avLst/>
          </a:prstGeom>
          <a:solidFill>
            <a:srgbClr val="FFFF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3</a:t>
            </a:r>
          </a:p>
        </p:txBody>
      </p:sp>
      <p:grpSp>
        <p:nvGrpSpPr>
          <p:cNvPr id="5" name="Group 107"/>
          <p:cNvGrpSpPr>
            <a:grpSpLocks/>
          </p:cNvGrpSpPr>
          <p:nvPr/>
        </p:nvGrpSpPr>
        <p:grpSpPr bwMode="auto">
          <a:xfrm>
            <a:off x="457200" y="5224463"/>
            <a:ext cx="8229600" cy="1227137"/>
            <a:chOff x="288" y="3291"/>
            <a:chExt cx="5184" cy="773"/>
          </a:xfrm>
        </p:grpSpPr>
        <p:sp>
          <p:nvSpPr>
            <p:cNvPr id="586847" name="Rectangle 95"/>
            <p:cNvSpPr>
              <a:spLocks noChangeArrowheads="1"/>
            </p:cNvSpPr>
            <p:nvPr/>
          </p:nvSpPr>
          <p:spPr bwMode="auto">
            <a:xfrm>
              <a:off x="539" y="3520"/>
              <a:ext cx="201"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x</a:t>
              </a:r>
            </a:p>
          </p:txBody>
        </p:sp>
        <p:sp>
          <p:nvSpPr>
            <p:cNvPr id="586848" name="Rectangle 96"/>
            <p:cNvSpPr>
              <a:spLocks noChangeArrowheads="1"/>
            </p:cNvSpPr>
            <p:nvPr/>
          </p:nvSpPr>
          <p:spPr bwMode="auto">
            <a:xfrm>
              <a:off x="539" y="3776"/>
              <a:ext cx="201"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y</a:t>
              </a:r>
            </a:p>
          </p:txBody>
        </p:sp>
        <p:sp>
          <p:nvSpPr>
            <p:cNvPr id="586849" name="Text Box 97"/>
            <p:cNvSpPr txBox="1">
              <a:spLocks noChangeArrowheads="1"/>
            </p:cNvSpPr>
            <p:nvPr/>
          </p:nvSpPr>
          <p:spPr bwMode="auto">
            <a:xfrm>
              <a:off x="288" y="3291"/>
              <a:ext cx="5184" cy="369"/>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solidFill>
                    <a:srgbClr val="000000"/>
                  </a:solidFill>
                </a:rPr>
                <a:t>Step 4: Compute the remainder of 9 divided by 3:</a:t>
              </a:r>
            </a:p>
          </p:txBody>
        </p:sp>
        <p:sp>
          <p:nvSpPr>
            <p:cNvPr id="586851" name="Rectangle 99"/>
            <p:cNvSpPr>
              <a:spLocks noChangeArrowheads="1"/>
            </p:cNvSpPr>
            <p:nvPr/>
          </p:nvSpPr>
          <p:spPr bwMode="auto">
            <a:xfrm>
              <a:off x="768" y="3576"/>
              <a:ext cx="518" cy="192"/>
            </a:xfrm>
            <a:prstGeom prst="rect">
              <a:avLst/>
            </a:prstGeom>
            <a:solidFill>
              <a:srgbClr val="FFCC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9</a:t>
              </a:r>
            </a:p>
          </p:txBody>
        </p:sp>
        <p:sp>
          <p:nvSpPr>
            <p:cNvPr id="586852" name="Rectangle 100"/>
            <p:cNvSpPr>
              <a:spLocks noChangeArrowheads="1"/>
            </p:cNvSpPr>
            <p:nvPr/>
          </p:nvSpPr>
          <p:spPr bwMode="auto">
            <a:xfrm>
              <a:off x="772" y="3832"/>
              <a:ext cx="173" cy="192"/>
            </a:xfrm>
            <a:prstGeom prst="rect">
              <a:avLst/>
            </a:prstGeom>
            <a:solidFill>
              <a:srgbClr val="FFFF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3</a:t>
              </a:r>
            </a:p>
          </p:txBody>
        </p:sp>
      </p:grpSp>
      <p:sp>
        <p:nvSpPr>
          <p:cNvPr id="586853" name="Rectangle 101"/>
          <p:cNvSpPr>
            <a:spLocks noChangeArrowheads="1"/>
          </p:cNvSpPr>
          <p:nvPr/>
        </p:nvSpPr>
        <p:spPr bwMode="auto">
          <a:xfrm>
            <a:off x="1492250" y="6083300"/>
            <a:ext cx="287338" cy="304800"/>
          </a:xfrm>
          <a:prstGeom prst="rect">
            <a:avLst/>
          </a:prstGeom>
          <a:solidFill>
            <a:srgbClr val="FFFF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3</a:t>
            </a:r>
          </a:p>
        </p:txBody>
      </p:sp>
      <p:sp>
        <p:nvSpPr>
          <p:cNvPr id="586854" name="Rectangle 102"/>
          <p:cNvSpPr>
            <a:spLocks noChangeArrowheads="1"/>
          </p:cNvSpPr>
          <p:nvPr/>
        </p:nvSpPr>
        <p:spPr bwMode="auto">
          <a:xfrm>
            <a:off x="1758950" y="6083300"/>
            <a:ext cx="287338" cy="304800"/>
          </a:xfrm>
          <a:prstGeom prst="rect">
            <a:avLst/>
          </a:prstGeom>
          <a:solidFill>
            <a:srgbClr val="FFFFCC"/>
          </a:solid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3</a:t>
            </a:r>
          </a:p>
        </p:txBody>
      </p:sp>
      <p:sp>
        <p:nvSpPr>
          <p:cNvPr id="586855" name="Text Box 103"/>
          <p:cNvSpPr txBox="1">
            <a:spLocks noChangeArrowheads="1"/>
          </p:cNvSpPr>
          <p:nvPr/>
        </p:nvSpPr>
        <p:spPr bwMode="auto">
          <a:xfrm>
            <a:off x="2286000" y="6069013"/>
            <a:ext cx="6248400" cy="585787"/>
          </a:xfrm>
          <a:prstGeom prst="rect">
            <a:avLst/>
          </a:prstGeom>
          <a:noFill/>
          <a:ln w="9525">
            <a:noFill/>
            <a:miter lim="800000"/>
            <a:headEnd/>
            <a:tailEnd/>
          </a:ln>
          <a:effectLst/>
        </p:spPr>
        <p:txBody>
          <a:bodyPr>
            <a:prstTxWarp prst="textNoShape">
              <a:avLst/>
            </a:prstTxWarp>
            <a:spAutoFit/>
          </a:bodyPr>
          <a:lstStyle/>
          <a:p>
            <a:pPr algn="r">
              <a:lnSpc>
                <a:spcPct val="85000"/>
              </a:lnSpc>
              <a:spcAft>
                <a:spcPct val="50000"/>
              </a:spcAft>
            </a:pPr>
            <a:r>
              <a:rPr lang="en-US" sz="2400" b="0">
                <a:solidFill>
                  <a:srgbClr val="000000"/>
                </a:solidFill>
              </a:rPr>
              <a:t>Because there is no remainder, the answer is 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676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300"/>
                                  </p:stCondLst>
                                  <p:childTnLst>
                                    <p:set>
                                      <p:cBhvr>
                                        <p:cTn id="9" dur="1" fill="hold">
                                          <p:stCondLst>
                                            <p:cond delay="0"/>
                                          </p:stCondLst>
                                        </p:cTn>
                                        <p:tgtEl>
                                          <p:spTgt spid="586764"/>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586843"/>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0" nodeType="afterEffect">
                                  <p:stCondLst>
                                    <p:cond delay="300"/>
                                  </p:stCondLst>
                                  <p:childTnLst>
                                    <p:set>
                                      <p:cBhvr>
                                        <p:cTn id="20" dur="1" fill="hold">
                                          <p:stCondLst>
                                            <p:cond delay="0"/>
                                          </p:stCondLst>
                                        </p:cTn>
                                        <p:tgtEl>
                                          <p:spTgt spid="5868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8684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86853"/>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300"/>
                                  </p:stCondLst>
                                  <p:childTnLst>
                                    <p:set>
                                      <p:cBhvr>
                                        <p:cTn id="39" dur="1" fill="hold">
                                          <p:stCondLst>
                                            <p:cond delay="0"/>
                                          </p:stCondLst>
                                        </p:cTn>
                                        <p:tgtEl>
                                          <p:spTgt spid="586854"/>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5868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6763" grpId="0" animBg="1"/>
      <p:bldP spid="586764" grpId="0" animBg="1"/>
      <p:bldP spid="586816" grpId="0" animBg="1"/>
      <p:bldP spid="586843" grpId="0" animBg="1"/>
      <p:bldP spid="586846" grpId="0" animBg="1"/>
      <p:bldP spid="586853" grpId="0" animBg="1"/>
      <p:bldP spid="586854" grpId="0" animBg="1"/>
      <p:bldP spid="586855"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57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Libraries</a:t>
            </a:r>
            <a:endParaRPr lang="en-US" dirty="0">
              <a:solidFill>
                <a:schemeClr val="tx1"/>
              </a:solidFill>
            </a:endParaRPr>
          </a:p>
        </p:txBody>
      </p:sp>
      <p:sp>
        <p:nvSpPr>
          <p:cNvPr id="10" name="Rectangle 3"/>
          <p:cNvSpPr>
            <a:spLocks noChangeArrowheads="1"/>
          </p:cNvSpPr>
          <p:nvPr/>
        </p:nvSpPr>
        <p:spPr bwMode="auto">
          <a:xfrm>
            <a:off x="477765" y="1155700"/>
            <a:ext cx="8128000"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Modern programming depends on the use of libraries.  When you create a typical application, you write only a tiny fraction of the code.</a:t>
            </a:r>
          </a:p>
        </p:txBody>
      </p:sp>
      <p:sp>
        <p:nvSpPr>
          <p:cNvPr id="7" name="Rectangle 3"/>
          <p:cNvSpPr>
            <a:spLocks noChangeArrowheads="1"/>
          </p:cNvSpPr>
          <p:nvPr/>
        </p:nvSpPr>
        <p:spPr bwMode="auto">
          <a:xfrm>
            <a:off x="477765" y="2286000"/>
            <a:ext cx="8128000" cy="22098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Libraries can be viewed from two perspectives.  Code that uses a library is called a </a:t>
            </a:r>
            <a:r>
              <a:rPr lang="en-US" sz="2400" i="1" dirty="0" smtClean="0"/>
              <a:t>client</a:t>
            </a:r>
            <a:r>
              <a:rPr lang="en-US" sz="2400" b="0" i="1" dirty="0" smtClean="0"/>
              <a:t>.</a:t>
            </a:r>
            <a:r>
              <a:rPr lang="en-US" sz="2400" b="0" dirty="0" smtClean="0"/>
              <a:t>  The code for the library itself is called the </a:t>
            </a:r>
            <a:r>
              <a:rPr lang="en-US" sz="2400" i="1" dirty="0" smtClean="0"/>
              <a:t>implementation</a:t>
            </a:r>
            <a:r>
              <a:rPr lang="en-US" sz="2400" b="0" i="1" dirty="0" smtClean="0"/>
              <a:t>.</a:t>
            </a:r>
            <a:endParaRPr lang="en-US" sz="2400" b="0" dirty="0" smtClean="0"/>
          </a:p>
          <a:p>
            <a:pPr marL="342900" indent="-342900" algn="just">
              <a:lnSpc>
                <a:spcPct val="85000"/>
              </a:lnSpc>
              <a:spcAft>
                <a:spcPct val="50000"/>
              </a:spcAft>
              <a:buFontTx/>
              <a:buChar char="•"/>
            </a:pPr>
            <a:r>
              <a:rPr lang="en-US" sz="2400" b="0" dirty="0" smtClean="0"/>
              <a:t>The point at which the client and the implementation meet is called the </a:t>
            </a:r>
            <a:r>
              <a:rPr lang="en-US" sz="2400" i="1" dirty="0" smtClean="0"/>
              <a:t>interface</a:t>
            </a:r>
            <a:r>
              <a:rPr lang="en-US" sz="2400" b="0" i="1" dirty="0" smtClean="0"/>
              <a:t>,</a:t>
            </a:r>
            <a:r>
              <a:rPr lang="en-US" sz="2400" b="0" dirty="0" smtClean="0"/>
              <a:t> which serves as both a barrier and a communication channel:</a:t>
            </a:r>
          </a:p>
        </p:txBody>
      </p:sp>
      <p:grpSp>
        <p:nvGrpSpPr>
          <p:cNvPr id="2" name="Group 17"/>
          <p:cNvGrpSpPr/>
          <p:nvPr/>
        </p:nvGrpSpPr>
        <p:grpSpPr>
          <a:xfrm>
            <a:off x="3048000" y="4562475"/>
            <a:ext cx="3429000" cy="1985987"/>
            <a:chOff x="3048000" y="4562475"/>
            <a:chExt cx="3429000" cy="1985987"/>
          </a:xfrm>
        </p:grpSpPr>
        <p:pic>
          <p:nvPicPr>
            <p:cNvPr id="8" name="Picture 4" descr="BrickWall"/>
            <p:cNvPicPr>
              <a:picLocks noChangeAspect="1" noChangeArrowheads="1"/>
            </p:cNvPicPr>
            <p:nvPr/>
          </p:nvPicPr>
          <p:blipFill>
            <a:blip r:embed="rId3"/>
            <a:srcRect/>
            <a:stretch>
              <a:fillRect/>
            </a:stretch>
          </p:blipFill>
          <p:spPr bwMode="auto">
            <a:xfrm>
              <a:off x="4413250" y="4562475"/>
              <a:ext cx="328613" cy="1685925"/>
            </a:xfrm>
            <a:prstGeom prst="rect">
              <a:avLst/>
            </a:prstGeom>
            <a:noFill/>
            <a:ln w="9525">
              <a:noFill/>
              <a:miter lim="800000"/>
              <a:headEnd/>
              <a:tailEnd/>
            </a:ln>
          </p:spPr>
        </p:pic>
        <p:sp>
          <p:nvSpPr>
            <p:cNvPr id="9" name="TextBox 8"/>
            <p:cNvSpPr txBox="1"/>
            <p:nvPr/>
          </p:nvSpPr>
          <p:spPr>
            <a:xfrm>
              <a:off x="3775365" y="6179130"/>
              <a:ext cx="1600200" cy="369332"/>
            </a:xfrm>
            <a:prstGeom prst="rect">
              <a:avLst/>
            </a:prstGeom>
            <a:noFill/>
          </p:spPr>
          <p:txBody>
            <a:bodyPr wrap="square" rtlCol="0">
              <a:spAutoFit/>
            </a:bodyPr>
            <a:lstStyle/>
            <a:p>
              <a:pPr algn="ctr"/>
              <a:r>
                <a:rPr lang="en-US" sz="1800" b="0" i="1" dirty="0" smtClean="0"/>
                <a:t>interface</a:t>
              </a:r>
              <a:endParaRPr lang="en-US" sz="1800" b="0" i="1" dirty="0"/>
            </a:p>
          </p:txBody>
        </p:sp>
        <p:sp>
          <p:nvSpPr>
            <p:cNvPr id="11" name="TextBox 10"/>
            <p:cNvSpPr txBox="1"/>
            <p:nvPr/>
          </p:nvSpPr>
          <p:spPr>
            <a:xfrm>
              <a:off x="3048000" y="5181600"/>
              <a:ext cx="1600200" cy="369332"/>
            </a:xfrm>
            <a:prstGeom prst="rect">
              <a:avLst/>
            </a:prstGeom>
            <a:noFill/>
          </p:spPr>
          <p:txBody>
            <a:bodyPr wrap="square" rtlCol="0">
              <a:spAutoFit/>
            </a:bodyPr>
            <a:lstStyle/>
            <a:p>
              <a:pPr algn="ctr"/>
              <a:r>
                <a:rPr lang="en-US" sz="1800" b="0" i="1" dirty="0" smtClean="0"/>
                <a:t>client</a:t>
              </a:r>
              <a:endParaRPr lang="en-US" sz="1800" b="0" i="1" dirty="0"/>
            </a:p>
          </p:txBody>
        </p:sp>
        <p:sp>
          <p:nvSpPr>
            <p:cNvPr id="14" name="TextBox 13"/>
            <p:cNvSpPr txBox="1"/>
            <p:nvPr/>
          </p:nvSpPr>
          <p:spPr>
            <a:xfrm>
              <a:off x="4876800" y="5181600"/>
              <a:ext cx="1600200" cy="369332"/>
            </a:xfrm>
            <a:prstGeom prst="rect">
              <a:avLst/>
            </a:prstGeom>
            <a:noFill/>
          </p:spPr>
          <p:txBody>
            <a:bodyPr wrap="square" rtlCol="0">
              <a:spAutoFit/>
            </a:bodyPr>
            <a:lstStyle/>
            <a:p>
              <a:pPr algn="ctr"/>
              <a:r>
                <a:rPr lang="en-US" sz="1800" b="0" i="1" dirty="0" smtClean="0"/>
                <a:t>implementation</a:t>
              </a:r>
              <a:endParaRPr lang="en-US" sz="1800" b="0" i="1" dirty="0"/>
            </a:p>
          </p:txBody>
        </p:sp>
        <p:sp>
          <p:nvSpPr>
            <p:cNvPr id="17" name="Rectangle 16"/>
            <p:cNvSpPr/>
            <p:nvPr/>
          </p:nvSpPr>
          <p:spPr bwMode="auto">
            <a:xfrm>
              <a:off x="4409440" y="5376672"/>
              <a:ext cx="338328" cy="54864"/>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4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5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6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7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1"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1"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16314</TotalTime>
  <Words>5730</Words>
  <Application>Microsoft Macintosh PowerPoint</Application>
  <PresentationFormat>On-screen Show (4:3)</PresentationFormat>
  <Paragraphs>676</Paragraphs>
  <Slides>34</Slides>
  <Notes>34</Notes>
  <HiddenSlides>0</HiddenSlides>
  <MMClips>0</MMClips>
  <ScaleCrop>false</ScaleCrop>
  <HeadingPairs>
    <vt:vector size="4" baseType="variant">
      <vt:variant>
        <vt:lpstr>Design Template</vt:lpstr>
      </vt:variant>
      <vt:variant>
        <vt:i4>8</vt:i4>
      </vt:variant>
      <vt:variant>
        <vt:lpstr>Slide Titles</vt:lpstr>
      </vt:variant>
      <vt:variant>
        <vt:i4>34</vt:i4>
      </vt:variant>
    </vt:vector>
  </HeadingPairs>
  <TitlesOfParts>
    <vt:vector size="42" baseType="lpstr">
      <vt:lpstr>Blank Presentation</vt:lpstr>
      <vt:lpstr>1_Blank Presentation</vt:lpstr>
      <vt:lpstr>2_Blank Presentation</vt:lpstr>
      <vt:lpstr>3_Blank Presentation</vt:lpstr>
      <vt:lpstr>4_Blank Presentation</vt:lpstr>
      <vt:lpstr>5_Blank Presentation</vt:lpstr>
      <vt:lpstr>6_Blank Presentation</vt:lpstr>
      <vt:lpstr>7_Blank Presentation</vt:lpstr>
      <vt:lpstr>Functions and Libraries</vt:lpstr>
      <vt:lpstr>The Idea of a Function</vt:lpstr>
      <vt:lpstr>The Advantages of Using Functions</vt:lpstr>
      <vt:lpstr>Functions and Algorithms</vt:lpstr>
      <vt:lpstr>The Brute-Force Approach  </vt:lpstr>
      <vt:lpstr>Euclid’s Algorithm  </vt:lpstr>
      <vt:lpstr>How Euclid’s Algorithm Works  </vt:lpstr>
      <vt:lpstr>An Illustration of Euclid’s Algorithm</vt:lpstr>
      <vt:lpstr>Libraries</vt:lpstr>
      <vt:lpstr>Useful Functions in the &lt;cmath&gt; Library</vt:lpstr>
      <vt:lpstr>Defining Functions in C++</vt:lpstr>
      <vt:lpstr>C++ Enhancements to Functions</vt:lpstr>
      <vt:lpstr>Computing Factorials</vt:lpstr>
      <vt:lpstr>The Mechanics of Calling a Function</vt:lpstr>
      <vt:lpstr>The Combinations Function  </vt:lpstr>
      <vt:lpstr>Combinations and Factorials  </vt:lpstr>
      <vt:lpstr>The Combinations Program </vt:lpstr>
      <vt:lpstr>Reference Parameters</vt:lpstr>
      <vt:lpstr>Call by Reference Example</vt:lpstr>
      <vt:lpstr>Creating Library Interfaces</vt:lpstr>
      <vt:lpstr>Implementing Library Interfaces</vt:lpstr>
      <vt:lpstr>Principles of Interface Design</vt:lpstr>
      <vt:lpstr>Designing a Random Number Library</vt:lpstr>
      <vt:lpstr>The random.h Interface</vt:lpstr>
      <vt:lpstr>The random.h Interface</vt:lpstr>
      <vt:lpstr>The random.h Interface</vt:lpstr>
      <vt:lpstr>The random.cpp Implementation</vt:lpstr>
      <vt:lpstr>The random.cpp Implementation</vt:lpstr>
      <vt:lpstr>The random.cpp Implementation</vt:lpstr>
      <vt:lpstr>The random.cpp Implementation</vt:lpstr>
      <vt:lpstr>The random.cpp Implementation</vt:lpstr>
      <vt:lpstr>The random.cpp Implementation</vt:lpstr>
      <vt:lpstr>Introduction to the Stanford Libraries</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98</cp:revision>
  <dcterms:created xsi:type="dcterms:W3CDTF">2014-07-01T16:34:40Z</dcterms:created>
  <dcterms:modified xsi:type="dcterms:W3CDTF">2014-07-01T16:44:17Z</dcterms:modified>
</cp:coreProperties>
</file>